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76" r:id="rId5"/>
    <p:sldId id="271" r:id="rId6"/>
    <p:sldId id="277" r:id="rId7"/>
    <p:sldId id="278" r:id="rId8"/>
    <p:sldId id="275" r:id="rId9"/>
  </p:sldIdLst>
  <p:sldSz cx="7772400" cy="100584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08" autoAdjust="0"/>
    <p:restoredTop sz="93954" autoAdjust="0"/>
  </p:normalViewPr>
  <p:slideViewPr>
    <p:cSldViewPr>
      <p:cViewPr>
        <p:scale>
          <a:sx n="110" d="100"/>
          <a:sy n="110" d="100"/>
        </p:scale>
        <p:origin x="-744" y="1094"/>
      </p:cViewPr>
      <p:guideLst>
        <p:guide orient="horz" pos="3168"/>
        <p:guide pos="244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8377A9-2FD3-4097-A070-955C0F4BA374}" type="datetimeFigureOut">
              <a:rPr lang="en-US" smtClean="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4D4B0C-5737-4AA2-89A6-E5DC12A0F83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377A9-2FD3-4097-A070-955C0F4BA374}" type="datetimeFigureOut">
              <a:rPr lang="en-US" smtClean="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4D4B0C-5737-4AA2-89A6-E5DC12A0F83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377A9-2FD3-4097-A070-955C0F4BA374}" type="datetimeFigureOut">
              <a:rPr lang="en-US" smtClean="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4D4B0C-5737-4AA2-89A6-E5DC12A0F83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377A9-2FD3-4097-A070-955C0F4BA374}" type="datetimeFigureOut">
              <a:rPr lang="en-US" smtClean="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4D4B0C-5737-4AA2-89A6-E5DC12A0F83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377A9-2FD3-4097-A070-955C0F4BA374}" type="datetimeFigureOut">
              <a:rPr lang="en-US" smtClean="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4D4B0C-5737-4AA2-89A6-E5DC12A0F83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8377A9-2FD3-4097-A070-955C0F4BA374}" type="datetimeFigureOut">
              <a:rPr lang="en-US" smtClean="0"/>
              <a:pPr/>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4D4B0C-5737-4AA2-89A6-E5DC12A0F83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8377A9-2FD3-4097-A070-955C0F4BA374}" type="datetimeFigureOut">
              <a:rPr lang="en-US" smtClean="0"/>
              <a:pPr/>
              <a:t>6/21/2018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4D4B0C-5737-4AA2-89A6-E5DC12A0F83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8377A9-2FD3-4097-A070-955C0F4BA374}" type="datetimeFigureOut">
              <a:rPr lang="en-US" smtClean="0"/>
              <a:pPr/>
              <a:t>6/21/2018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4D4B0C-5737-4AA2-89A6-E5DC12A0F83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377A9-2FD3-4097-A070-955C0F4BA374}" type="datetimeFigureOut">
              <a:rPr lang="en-US" smtClean="0"/>
              <a:pPr/>
              <a:t>6/21/2018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4D4B0C-5737-4AA2-89A6-E5DC12A0F83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377A9-2FD3-4097-A070-955C0F4BA374}" type="datetimeFigureOut">
              <a:rPr lang="en-US" smtClean="0"/>
              <a:pPr/>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4D4B0C-5737-4AA2-89A6-E5DC12A0F83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377A9-2FD3-4097-A070-955C0F4BA374}" type="datetimeFigureOut">
              <a:rPr lang="en-US" smtClean="0"/>
              <a:pPr/>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4D4B0C-5737-4AA2-89A6-E5DC12A0F83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058377A9-2FD3-4097-A070-955C0F4BA374}" type="datetimeFigureOut">
              <a:rPr lang="en-US" smtClean="0"/>
              <a:pPr/>
              <a:t>6/21/2018</a:t>
            </a:fld>
            <a:endParaRPr lang="en-US" dirty="0"/>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844D4B0C-5737-4AA2-89A6-E5DC12A0F8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CAcQjRxqFQoTCNLc_YvPi8kCFcsrJgodqqIJiA&amp;url=http://philmontrodgunclub.com/monthly-club-meeting/&amp;psig=AFQjCNFA7Sk3uVF_F2EUXXa8d9gJKbuLGw&amp;ust=1447442872702160" TargetMode="External"/><Relationship Id="rId3" Type="http://schemas.openxmlformats.org/officeDocument/2006/relationships/hyperlink" Target="http://www.musiccityaviators.org/" TargetMode="External"/><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mcaviators.weebly.com/club-info.html"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wmf"/><Relationship Id="rId5" Type="http://schemas.openxmlformats.org/officeDocument/2006/relationships/image" Target="../media/image8.jpeg"/><Relationship Id="rId4" Type="http://schemas.openxmlformats.org/officeDocument/2006/relationships/hyperlink" Target="https://www.facebook.com/groups/14453206230280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4.jpeg"/><Relationship Id="rId4" Type="http://schemas.openxmlformats.org/officeDocument/2006/relationships/hyperlink" Target="http://www.musiccityaviators.org/" TargetMode="Externa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7.jpeg"/><Relationship Id="rId7"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8.jpeg"/><Relationship Id="rId4" Type="http://schemas.openxmlformats.org/officeDocument/2006/relationships/hyperlink" Target="http://www.musiccityaviators.org/" TargetMode="External"/><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7.jpeg"/><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22.jpeg"/><Relationship Id="rId4" Type="http://schemas.openxmlformats.org/officeDocument/2006/relationships/hyperlink" Target="http://www.musiccityaviators.org/" TargetMode="External"/><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7.jpeg"/><Relationship Id="rId7"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musiccityaviators.org/" TargetMode="External"/><Relationship Id="rId9" Type="http://schemas.openxmlformats.org/officeDocument/2006/relationships/hyperlink" Target="mailto:cwaterston@comcast.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895600" y="1981200"/>
            <a:ext cx="4724400" cy="3048000"/>
          </a:xfrm>
          <a:prstGeom prst="roundRect">
            <a:avLst>
              <a:gd name="adj" fmla="val 2381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rgbClr val="FF0000"/>
                </a:solidFill>
              </a:rPr>
              <a:t>Do you know of someone who would like to learn to fly Radio Control?  Our club has a top of the line trainer and several even better pilots who can train them.  Have them make the call to John Forehand.</a:t>
            </a:r>
          </a:p>
        </p:txBody>
      </p:sp>
      <p:sp>
        <p:nvSpPr>
          <p:cNvPr id="19" name="Rounded Rectangle 18"/>
          <p:cNvSpPr/>
          <p:nvPr/>
        </p:nvSpPr>
        <p:spPr>
          <a:xfrm>
            <a:off x="152400" y="5334000"/>
            <a:ext cx="3657600" cy="3429000"/>
          </a:xfrm>
          <a:prstGeom prst="roundRect">
            <a:avLst>
              <a:gd name="adj" fmla="val 16518"/>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2" name="Rounded Rectangle 11"/>
          <p:cNvSpPr/>
          <p:nvPr/>
        </p:nvSpPr>
        <p:spPr>
          <a:xfrm>
            <a:off x="228600" y="8991600"/>
            <a:ext cx="7315200" cy="914400"/>
          </a:xfrm>
          <a:prstGeom prst="roundRect">
            <a:avLst>
              <a:gd name="adj" fmla="val 347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 name="Rounded Rectangle 8"/>
          <p:cNvSpPr/>
          <p:nvPr/>
        </p:nvSpPr>
        <p:spPr>
          <a:xfrm>
            <a:off x="228600" y="1981200"/>
            <a:ext cx="2514600" cy="3048000"/>
          </a:xfrm>
          <a:prstGeom prst="roundRect">
            <a:avLst>
              <a:gd name="adj" fmla="val 23810"/>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7" name="Rounded Rectangle 6"/>
          <p:cNvSpPr/>
          <p:nvPr/>
        </p:nvSpPr>
        <p:spPr>
          <a:xfrm>
            <a:off x="228600" y="152400"/>
            <a:ext cx="7315200" cy="1600200"/>
          </a:xfrm>
          <a:prstGeom prst="roundRect">
            <a:avLst>
              <a:gd name="adj" fmla="val 3174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 name="Picture 3" descr="Logo.bmp"/>
          <p:cNvPicPr>
            <a:picLocks noChangeAspect="1"/>
          </p:cNvPicPr>
          <p:nvPr/>
        </p:nvPicPr>
        <p:blipFill>
          <a:blip r:embed="rId2" cstate="email"/>
          <a:stretch>
            <a:fillRect/>
          </a:stretch>
        </p:blipFill>
        <p:spPr>
          <a:xfrm>
            <a:off x="533400" y="304800"/>
            <a:ext cx="1190625" cy="1247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905000" y="304800"/>
            <a:ext cx="4419600" cy="116955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The MCA</a:t>
            </a:r>
          </a:p>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ithos Pro Regular" pitchFamily="82" charset="0"/>
              </a:rPr>
              <a:t>Flightline</a:t>
            </a:r>
          </a:p>
          <a:p>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Newsletter of the Music City Aviators</a:t>
            </a:r>
            <a:endPar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6460316" y="457200"/>
            <a:ext cx="977832" cy="1061829"/>
          </a:xfrm>
          <a:prstGeom prst="rect">
            <a:avLst/>
          </a:prstGeom>
          <a:noFill/>
        </p:spPr>
        <p:txBody>
          <a:bodyPr wrap="none" rtlCol="0">
            <a:spAutoFit/>
          </a:bodyPr>
          <a:lstStyle/>
          <a:p>
            <a:pPr algn="r">
              <a:lnSpc>
                <a:spcPct val="150000"/>
              </a:lnSpc>
            </a:pPr>
            <a:r>
              <a:rPr lang="en-US" sz="1400" b="1" dirty="0" smtClean="0"/>
              <a:t>Volume 11</a:t>
            </a:r>
          </a:p>
          <a:p>
            <a:pPr algn="r">
              <a:lnSpc>
                <a:spcPct val="150000"/>
              </a:lnSpc>
            </a:pPr>
            <a:r>
              <a:rPr lang="en-US" sz="1400" b="1" dirty="0" smtClean="0"/>
              <a:t>Issue 6</a:t>
            </a:r>
          </a:p>
          <a:p>
            <a:pPr algn="r">
              <a:lnSpc>
                <a:spcPct val="150000"/>
              </a:lnSpc>
            </a:pPr>
            <a:r>
              <a:rPr lang="en-US" sz="1400" b="1" dirty="0" smtClean="0"/>
              <a:t>June 2018</a:t>
            </a:r>
            <a:endParaRPr lang="en-US" sz="1400" b="1" dirty="0"/>
          </a:p>
        </p:txBody>
      </p:sp>
      <p:sp>
        <p:nvSpPr>
          <p:cNvPr id="8" name="TextBox 7"/>
          <p:cNvSpPr txBox="1"/>
          <p:nvPr/>
        </p:nvSpPr>
        <p:spPr>
          <a:xfrm>
            <a:off x="304800" y="2237509"/>
            <a:ext cx="2667000" cy="2185214"/>
          </a:xfrm>
          <a:prstGeom prst="rect">
            <a:avLst/>
          </a:prstGeom>
          <a:noFill/>
        </p:spPr>
        <p:txBody>
          <a:bodyPr wrap="square" rtlCol="0">
            <a:spAutoFit/>
          </a:bodyPr>
          <a:lstStyle/>
          <a:p>
            <a:pPr>
              <a:buFontTx/>
              <a:buChar char="-"/>
            </a:pPr>
            <a:endParaRPr lang="en-US" dirty="0" smtClean="0"/>
          </a:p>
          <a:p>
            <a:pPr>
              <a:buFontTx/>
              <a:buChar char="-"/>
            </a:pPr>
            <a:r>
              <a:rPr lang="en-US" dirty="0" smtClean="0"/>
              <a:t>Upcoming R/C Events</a:t>
            </a:r>
          </a:p>
          <a:p>
            <a:pPr>
              <a:buFontTx/>
              <a:buChar char="-"/>
            </a:pPr>
            <a:endParaRPr lang="en-US" sz="1000" dirty="0" smtClean="0"/>
          </a:p>
          <a:p>
            <a:pPr>
              <a:buFontTx/>
              <a:buChar char="-"/>
            </a:pPr>
            <a:r>
              <a:rPr lang="en-US" dirty="0" smtClean="0"/>
              <a:t>June Mtg Minutes</a:t>
            </a:r>
          </a:p>
          <a:p>
            <a:pPr>
              <a:buFontTx/>
              <a:buChar char="-"/>
            </a:pPr>
            <a:endParaRPr lang="en-US" sz="1000" dirty="0" smtClean="0"/>
          </a:p>
          <a:p>
            <a:pPr>
              <a:buFontTx/>
              <a:buChar char="-"/>
            </a:pPr>
            <a:r>
              <a:rPr lang="en-US" dirty="0" smtClean="0"/>
              <a:t>Member </a:t>
            </a:r>
            <a:r>
              <a:rPr lang="en-US" dirty="0" smtClean="0"/>
              <a:t>Moments</a:t>
            </a:r>
          </a:p>
          <a:p>
            <a:r>
              <a:rPr lang="en-US" dirty="0"/>
              <a:t> </a:t>
            </a:r>
            <a:r>
              <a:rPr lang="en-US" dirty="0" smtClean="0"/>
              <a:t> </a:t>
            </a:r>
            <a:r>
              <a:rPr lang="en-US" sz="1400" dirty="0" smtClean="0"/>
              <a:t>(lots of events = lots of pics)</a:t>
            </a:r>
            <a:endParaRPr lang="en-US" dirty="0" smtClean="0"/>
          </a:p>
          <a:p>
            <a:endParaRPr lang="en-US" dirty="0" smtClean="0"/>
          </a:p>
          <a:p>
            <a:endParaRPr lang="en-US" sz="800" dirty="0" smtClean="0"/>
          </a:p>
        </p:txBody>
      </p:sp>
      <p:sp>
        <p:nvSpPr>
          <p:cNvPr id="11" name="TextBox 10"/>
          <p:cNvSpPr txBox="1"/>
          <p:nvPr/>
        </p:nvSpPr>
        <p:spPr>
          <a:xfrm>
            <a:off x="457200" y="9107269"/>
            <a:ext cx="5638800" cy="646331"/>
          </a:xfrm>
          <a:prstGeom prst="rect">
            <a:avLst/>
          </a:prstGeom>
          <a:noFill/>
        </p:spPr>
        <p:txBody>
          <a:bodyPr wrap="square" rtlCol="0">
            <a:spAutoFit/>
          </a:bodyPr>
          <a:lstStyle/>
          <a:p>
            <a:pPr algn="ctr"/>
            <a:r>
              <a:rPr lang="en-US" sz="1600" b="1" dirty="0" smtClean="0"/>
              <a:t>Check out the new internet home of the Music City Aviators!</a:t>
            </a:r>
          </a:p>
          <a:p>
            <a:pPr algn="ctr"/>
            <a:r>
              <a:rPr lang="en-US" sz="2000" b="1" dirty="0" smtClean="0">
                <a:hlinkClick r:id="rId3"/>
              </a:rPr>
              <a:t>www.MusicCityAviators.org</a:t>
            </a:r>
            <a:endParaRPr lang="en-US" sz="2000" b="1" dirty="0"/>
          </a:p>
        </p:txBody>
      </p:sp>
      <p:sp>
        <p:nvSpPr>
          <p:cNvPr id="15" name="Rounded Rectangle 14"/>
          <p:cNvSpPr/>
          <p:nvPr/>
        </p:nvSpPr>
        <p:spPr>
          <a:xfrm>
            <a:off x="304800" y="1905000"/>
            <a:ext cx="1524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45720" tIns="137160" rIns="0" bIns="0" rtlCol="0" anchor="ctr"/>
          <a:lstStyle/>
          <a:p>
            <a:r>
              <a:rPr lang="en-US" b="1" dirty="0" smtClean="0"/>
              <a:t>In This Issue…</a:t>
            </a:r>
          </a:p>
          <a:p>
            <a:endParaRPr lang="en-US" sz="1100" dirty="0"/>
          </a:p>
        </p:txBody>
      </p:sp>
      <p:sp>
        <p:nvSpPr>
          <p:cNvPr id="21" name="Rounded Rectangle 20"/>
          <p:cNvSpPr/>
          <p:nvPr/>
        </p:nvSpPr>
        <p:spPr>
          <a:xfrm>
            <a:off x="457200" y="5181600"/>
            <a:ext cx="2667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45720" tIns="137160" rIns="0" bIns="0" rtlCol="0" anchor="ctr"/>
          <a:lstStyle/>
          <a:p>
            <a:r>
              <a:rPr lang="en-US" b="1" dirty="0" smtClean="0"/>
              <a:t>Time To Renew with MCA</a:t>
            </a:r>
          </a:p>
          <a:p>
            <a:endParaRPr lang="en-US" sz="1100" dirty="0"/>
          </a:p>
        </p:txBody>
      </p:sp>
      <p:sp>
        <p:nvSpPr>
          <p:cNvPr id="24" name="TextBox 23"/>
          <p:cNvSpPr txBox="1"/>
          <p:nvPr/>
        </p:nvSpPr>
        <p:spPr>
          <a:xfrm>
            <a:off x="1905000" y="1444823"/>
            <a:ext cx="3881897" cy="307777"/>
          </a:xfrm>
          <a:prstGeom prst="rect">
            <a:avLst/>
          </a:prstGeom>
          <a:noFill/>
        </p:spPr>
        <p:txBody>
          <a:bodyPr wrap="none" rtlCol="0">
            <a:spAutoFit/>
          </a:bodyPr>
          <a:lstStyle/>
          <a:p>
            <a:r>
              <a:rPr lang="en-US" sz="1400" b="1" dirty="0" smtClean="0"/>
              <a:t>AMA Chapter #494   - </a:t>
            </a:r>
            <a:r>
              <a:rPr lang="en-US" sz="1400" b="1" dirty="0" smtClean="0">
                <a:solidFill>
                  <a:schemeClr val="tx1">
                    <a:lumMod val="95000"/>
                    <a:lumOff val="5000"/>
                  </a:schemeClr>
                </a:solidFill>
                <a:hlinkClick r:id="rId3"/>
              </a:rPr>
              <a:t>www.MusicCityAviators.org</a:t>
            </a:r>
            <a:endParaRPr lang="en-US" sz="1400" b="1" dirty="0">
              <a:solidFill>
                <a:schemeClr val="tx1">
                  <a:lumMod val="95000"/>
                  <a:lumOff val="5000"/>
                </a:schemeClr>
              </a:solidFill>
            </a:endParaRPr>
          </a:p>
        </p:txBody>
      </p:sp>
      <p:sp>
        <p:nvSpPr>
          <p:cNvPr id="25" name="Rounded Rectangle 24"/>
          <p:cNvSpPr/>
          <p:nvPr/>
        </p:nvSpPr>
        <p:spPr>
          <a:xfrm>
            <a:off x="3962400" y="5412475"/>
            <a:ext cx="3657600" cy="3429000"/>
          </a:xfrm>
          <a:prstGeom prst="roundRect">
            <a:avLst>
              <a:gd name="adj" fmla="val 16518"/>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26" name="Rounded Rectangle 25"/>
          <p:cNvSpPr/>
          <p:nvPr/>
        </p:nvSpPr>
        <p:spPr>
          <a:xfrm>
            <a:off x="4678494" y="5188527"/>
            <a:ext cx="2213772" cy="357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45720" tIns="137160" rIns="0" bIns="0" rtlCol="0" anchor="ctr"/>
          <a:lstStyle/>
          <a:p>
            <a:pPr algn="ctr"/>
            <a:r>
              <a:rPr lang="en-US" b="1" dirty="0" smtClean="0"/>
              <a:t>  July Meeting</a:t>
            </a:r>
            <a:r>
              <a:rPr lang="en-US" dirty="0" smtClean="0"/>
              <a:t> </a:t>
            </a:r>
            <a:endParaRPr lang="en-US" sz="1100" dirty="0"/>
          </a:p>
        </p:txBody>
      </p:sp>
      <p:sp>
        <p:nvSpPr>
          <p:cNvPr id="27" name="TextBox 26"/>
          <p:cNvSpPr txBox="1"/>
          <p:nvPr/>
        </p:nvSpPr>
        <p:spPr>
          <a:xfrm>
            <a:off x="3962400" y="5715000"/>
            <a:ext cx="3581400" cy="830997"/>
          </a:xfrm>
          <a:prstGeom prst="rect">
            <a:avLst/>
          </a:prstGeom>
          <a:noFill/>
        </p:spPr>
        <p:txBody>
          <a:bodyPr wrap="square" rtlCol="0">
            <a:spAutoFit/>
          </a:bodyPr>
          <a:lstStyle/>
          <a:p>
            <a:r>
              <a:rPr lang="en-US" sz="1600" b="1" dirty="0" smtClean="0"/>
              <a:t>Next meeting - July 17th – 6:30 PM</a:t>
            </a:r>
            <a:endParaRPr lang="en-US" sz="1600" b="1" baseline="30000" dirty="0" smtClean="0"/>
          </a:p>
          <a:p>
            <a:r>
              <a:rPr lang="en-US" sz="1600" dirty="0" smtClean="0"/>
              <a:t>Music City Aviators Monthly Meeting</a:t>
            </a:r>
          </a:p>
          <a:p>
            <a:r>
              <a:rPr lang="en-US" sz="1600" dirty="0" smtClean="0"/>
              <a:t>to be held at our field at Peeler Park.</a:t>
            </a:r>
          </a:p>
        </p:txBody>
      </p:sp>
      <p:pic>
        <p:nvPicPr>
          <p:cNvPr id="2" name="Picture 2"/>
          <p:cNvPicPr>
            <a:picLocks noChangeAspect="1" noChangeArrowheads="1"/>
          </p:cNvPicPr>
          <p:nvPr/>
        </p:nvPicPr>
        <p:blipFill>
          <a:blip r:embed="rId4" cstate="email"/>
          <a:srcRect/>
          <a:stretch>
            <a:fillRect/>
          </a:stretch>
        </p:blipFill>
        <p:spPr bwMode="auto">
          <a:xfrm>
            <a:off x="6238724" y="9110662"/>
            <a:ext cx="659740" cy="609600"/>
          </a:xfrm>
          <a:prstGeom prst="rect">
            <a:avLst/>
          </a:prstGeom>
          <a:ln>
            <a:noFill/>
          </a:ln>
          <a:effectLst>
            <a:outerShdw blurRad="190500" algn="tl" rotWithShape="0">
              <a:srgbClr val="000000">
                <a:alpha val="70000"/>
              </a:srgbClr>
            </a:outerShdw>
          </a:effectLst>
        </p:spPr>
      </p:pic>
      <p:pic>
        <p:nvPicPr>
          <p:cNvPr id="3" name="Picture 3"/>
          <p:cNvPicPr>
            <a:picLocks noChangeAspect="1" noChangeArrowheads="1"/>
          </p:cNvPicPr>
          <p:nvPr/>
        </p:nvPicPr>
        <p:blipFill>
          <a:blip r:embed="rId5" cstate="email"/>
          <a:srcRect/>
          <a:stretch>
            <a:fillRect/>
          </a:stretch>
        </p:blipFill>
        <p:spPr bwMode="auto">
          <a:xfrm>
            <a:off x="6772124" y="9339262"/>
            <a:ext cx="543076" cy="490538"/>
          </a:xfrm>
          <a:prstGeom prst="rect">
            <a:avLst/>
          </a:prstGeom>
          <a:ln>
            <a:noFill/>
          </a:ln>
          <a:effectLst>
            <a:outerShdw blurRad="190500" algn="tl" rotWithShape="0">
              <a:srgbClr val="000000">
                <a:alpha val="70000"/>
              </a:srgbClr>
            </a:outerShdw>
          </a:effectLst>
        </p:spPr>
      </p:pic>
      <p:sp>
        <p:nvSpPr>
          <p:cNvPr id="28" name="TextBox 27"/>
          <p:cNvSpPr txBox="1"/>
          <p:nvPr/>
        </p:nvSpPr>
        <p:spPr>
          <a:xfrm>
            <a:off x="304800" y="5538787"/>
            <a:ext cx="3352800" cy="2462213"/>
          </a:xfrm>
          <a:prstGeom prst="rect">
            <a:avLst/>
          </a:prstGeom>
          <a:noFill/>
        </p:spPr>
        <p:txBody>
          <a:bodyPr wrap="square" rtlCol="0">
            <a:spAutoFit/>
          </a:bodyPr>
          <a:lstStyle/>
          <a:p>
            <a:r>
              <a:rPr lang="en-US" sz="1400" dirty="0" smtClean="0"/>
              <a:t>Have you</a:t>
            </a:r>
            <a:r>
              <a:rPr lang="en-US" sz="1400" dirty="0" smtClean="0"/>
              <a:t> renewed </a:t>
            </a:r>
            <a:r>
              <a:rPr lang="en-US" sz="1400" dirty="0" smtClean="0"/>
              <a:t>your MCA membership for </a:t>
            </a:r>
            <a:r>
              <a:rPr lang="en-US" sz="1400" dirty="0" smtClean="0"/>
              <a:t>2018?  </a:t>
            </a:r>
            <a:r>
              <a:rPr lang="en-US" sz="1400" dirty="0" smtClean="0"/>
              <a:t>There’s 2 easy ways you can pay your dues:</a:t>
            </a:r>
          </a:p>
          <a:p>
            <a:endParaRPr lang="en-US" sz="1400" dirty="0" smtClean="0"/>
          </a:p>
          <a:p>
            <a:r>
              <a:rPr lang="en-US" sz="1400" dirty="0" smtClean="0"/>
              <a:t>1.) Come to a meeting and pay in person.</a:t>
            </a:r>
          </a:p>
          <a:p>
            <a:endParaRPr lang="en-US" sz="1400" dirty="0" smtClean="0"/>
          </a:p>
          <a:p>
            <a:r>
              <a:rPr lang="en-US" sz="1400" dirty="0" smtClean="0"/>
              <a:t>2.) Pay online at our website.  There is a link to pay via PayPal on the Club Info page.</a:t>
            </a:r>
          </a:p>
          <a:p>
            <a:endParaRPr lang="en-US" sz="1400" dirty="0"/>
          </a:p>
          <a:p>
            <a:r>
              <a:rPr lang="en-US" sz="1400" dirty="0" smtClean="0"/>
              <a:t>Don’t forget to renew your AMA and Metro Park Permit too!</a:t>
            </a:r>
            <a:endParaRPr lang="en-US" sz="1400" dirty="0"/>
          </a:p>
        </p:txBody>
      </p:sp>
      <p:pic>
        <p:nvPicPr>
          <p:cNvPr id="30" name="Picture 6" descr="http://www.logoeps.net/wp-content/uploads/2014/05/paypal-new-logo.jpg">
            <a:hlinkClick r:id="rId6"/>
          </p:cNvPr>
          <p:cNvPicPr>
            <a:picLocks noChangeAspect="1" noChangeArrowheads="1"/>
          </p:cNvPicPr>
          <p:nvPr/>
        </p:nvPicPr>
        <p:blipFill>
          <a:blip r:embed="rId7" cstate="print"/>
          <a:srcRect/>
          <a:stretch>
            <a:fillRect/>
          </a:stretch>
        </p:blipFill>
        <p:spPr bwMode="auto">
          <a:xfrm>
            <a:off x="838200" y="8077200"/>
            <a:ext cx="2324100" cy="567006"/>
          </a:xfrm>
          <a:prstGeom prst="rect">
            <a:avLst/>
          </a:prstGeom>
          <a:noFill/>
        </p:spPr>
      </p:pic>
      <p:pic>
        <p:nvPicPr>
          <p:cNvPr id="5126" name="Picture 6" descr="http://philmontrodgunclub.com/wordpress/wp-content/uploads/2014/02/Dont-Forget.jpg">
            <a:hlinkClick r:id="rId8"/>
          </p:cNvPr>
          <p:cNvPicPr>
            <a:picLocks noChangeAspect="1" noChangeArrowheads="1"/>
          </p:cNvPicPr>
          <p:nvPr/>
        </p:nvPicPr>
        <p:blipFill>
          <a:blip r:embed="rId9" cstate="print"/>
          <a:srcRect/>
          <a:stretch>
            <a:fillRect/>
          </a:stretch>
        </p:blipFill>
        <p:spPr bwMode="auto">
          <a:xfrm>
            <a:off x="4648200" y="6553200"/>
            <a:ext cx="2057400" cy="20383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152400"/>
            <a:ext cx="7315200" cy="914400"/>
          </a:xfrm>
          <a:prstGeom prst="roundRect">
            <a:avLst>
              <a:gd name="adj" fmla="val 31746"/>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4" name="Picture 3" descr="Logo.bmp"/>
          <p:cNvPicPr>
            <a:picLocks noChangeAspect="1"/>
          </p:cNvPicPr>
          <p:nvPr/>
        </p:nvPicPr>
        <p:blipFill>
          <a:blip r:embed="rId2" cstate="email"/>
          <a:stretch>
            <a:fillRect/>
          </a:stretch>
        </p:blipFill>
        <p:spPr>
          <a:xfrm>
            <a:off x="533400" y="228600"/>
            <a:ext cx="685800" cy="7187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447800" y="228600"/>
            <a:ext cx="4419600" cy="6924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The MCA</a:t>
            </a:r>
          </a:p>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ithos Pro Regular" pitchFamily="82" charset="0"/>
              </a:rPr>
              <a:t>Flightline</a:t>
            </a:r>
          </a:p>
        </p:txBody>
      </p:sp>
      <p:sp>
        <p:nvSpPr>
          <p:cNvPr id="15" name="Rounded Rectangle 14"/>
          <p:cNvSpPr/>
          <p:nvPr/>
        </p:nvSpPr>
        <p:spPr>
          <a:xfrm>
            <a:off x="1018464" y="2667000"/>
            <a:ext cx="5735472"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45720" tIns="137160" rIns="0" bIns="0" rtlCol="0" anchor="ctr"/>
          <a:lstStyle/>
          <a:p>
            <a:pPr algn="ctr"/>
            <a:r>
              <a:rPr lang="en-US" b="1" dirty="0" smtClean="0"/>
              <a:t>Upcoming R/C Events </a:t>
            </a:r>
          </a:p>
        </p:txBody>
      </p:sp>
      <p:pic>
        <p:nvPicPr>
          <p:cNvPr id="33" name="Picture 32" descr="MCA Web Header.jpg"/>
          <p:cNvPicPr>
            <a:picLocks noChangeAspect="1"/>
          </p:cNvPicPr>
          <p:nvPr/>
        </p:nvPicPr>
        <p:blipFill>
          <a:blip r:embed="rId3" cstate="email"/>
          <a:srcRect/>
          <a:stretch>
            <a:fillRect/>
          </a:stretch>
        </p:blipFill>
        <p:spPr>
          <a:xfrm>
            <a:off x="4038600" y="228600"/>
            <a:ext cx="3276600" cy="731697"/>
          </a:xfrm>
          <a:prstGeom prst="rect">
            <a:avLst/>
          </a:prstGeom>
        </p:spPr>
      </p:pic>
      <p:sp>
        <p:nvSpPr>
          <p:cNvPr id="14" name="Rounded Rectangle 13"/>
          <p:cNvSpPr/>
          <p:nvPr/>
        </p:nvSpPr>
        <p:spPr>
          <a:xfrm>
            <a:off x="228600" y="8991600"/>
            <a:ext cx="7315200" cy="914400"/>
          </a:xfrm>
          <a:prstGeom prst="roundRect">
            <a:avLst>
              <a:gd name="adj" fmla="val 347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19" name="Picture 2" descr="C:\Users\mgpd43\Desktop\MCA\Artwork\images.jpg">
            <a:hlinkClick r:id="rId4"/>
          </p:cNvPr>
          <p:cNvPicPr>
            <a:picLocks noChangeAspect="1" noChangeArrowheads="1"/>
          </p:cNvPicPr>
          <p:nvPr/>
        </p:nvPicPr>
        <p:blipFill>
          <a:blip r:embed="rId5" cstate="email"/>
          <a:srcRect/>
          <a:stretch>
            <a:fillRect/>
          </a:stretch>
        </p:blipFill>
        <p:spPr bwMode="auto">
          <a:xfrm>
            <a:off x="5334000" y="9144000"/>
            <a:ext cx="2011363" cy="664844"/>
          </a:xfrm>
          <a:prstGeom prst="rect">
            <a:avLst/>
          </a:prstGeom>
          <a:noFill/>
        </p:spPr>
      </p:pic>
      <p:sp>
        <p:nvSpPr>
          <p:cNvPr id="20" name="TextBox 19"/>
          <p:cNvSpPr txBox="1"/>
          <p:nvPr/>
        </p:nvSpPr>
        <p:spPr>
          <a:xfrm>
            <a:off x="304800" y="9121914"/>
            <a:ext cx="4953000" cy="707886"/>
          </a:xfrm>
          <a:prstGeom prst="rect">
            <a:avLst/>
          </a:prstGeom>
          <a:noFill/>
        </p:spPr>
        <p:txBody>
          <a:bodyPr wrap="square" rtlCol="0">
            <a:spAutoFit/>
          </a:bodyPr>
          <a:lstStyle/>
          <a:p>
            <a:pPr algn="ctr"/>
            <a:r>
              <a:rPr lang="en-US" sz="1400" b="1" dirty="0" smtClean="0"/>
              <a:t>Want more MCA between newsletters?  </a:t>
            </a:r>
          </a:p>
          <a:p>
            <a:pPr algn="ctr"/>
            <a:r>
              <a:rPr lang="en-US" sz="1400" b="1" dirty="0" smtClean="0"/>
              <a:t>Join the conversation in the Music City Aviators Facebook group. </a:t>
            </a:r>
            <a:r>
              <a:rPr lang="en-US" sz="1100" b="1" dirty="0" smtClean="0"/>
              <a:t>Click the logo to jump to the page.</a:t>
            </a:r>
            <a:endParaRPr lang="en-US" sz="1400" b="1" dirty="0"/>
          </a:p>
        </p:txBody>
      </p:sp>
      <p:grpSp>
        <p:nvGrpSpPr>
          <p:cNvPr id="3" name="Group 27"/>
          <p:cNvGrpSpPr/>
          <p:nvPr/>
        </p:nvGrpSpPr>
        <p:grpSpPr>
          <a:xfrm>
            <a:off x="789740" y="1445258"/>
            <a:ext cx="5687259" cy="879682"/>
            <a:chOff x="1174468" y="1143000"/>
            <a:chExt cx="5687259" cy="879682"/>
          </a:xfrm>
        </p:grpSpPr>
        <p:sp>
          <p:nvSpPr>
            <p:cNvPr id="25" name="Double Wave 24"/>
            <p:cNvSpPr/>
            <p:nvPr/>
          </p:nvSpPr>
          <p:spPr>
            <a:xfrm>
              <a:off x="2470562" y="1143000"/>
              <a:ext cx="4391165" cy="685800"/>
            </a:xfrm>
            <a:prstGeom prst="double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6" name="Isosceles Triangle 25"/>
            <p:cNvSpPr/>
            <p:nvPr/>
          </p:nvSpPr>
          <p:spPr>
            <a:xfrm rot="16200000">
              <a:off x="1975263" y="1257300"/>
              <a:ext cx="533400" cy="457200"/>
            </a:xfrm>
            <a:prstGeom prst="triangle">
              <a:avLst>
                <a:gd name="adj" fmla="val 524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8" descr="C:\Users\mgpd43\AppData\Local\Microsoft\Windows\Temporary Internet Files\Content.IE5\JXE2MT1O\MC900337862[1].wmf"/>
            <p:cNvPicPr>
              <a:picLocks noChangeAspect="1" noChangeArrowheads="1"/>
            </p:cNvPicPr>
            <p:nvPr/>
          </p:nvPicPr>
          <p:blipFill>
            <a:blip r:embed="rId6" cstate="email"/>
            <a:srcRect/>
            <a:stretch>
              <a:fillRect/>
            </a:stretch>
          </p:blipFill>
          <p:spPr bwMode="auto">
            <a:xfrm rot="257750">
              <a:off x="1174468" y="1146508"/>
              <a:ext cx="959825" cy="876174"/>
            </a:xfrm>
            <a:prstGeom prst="rect">
              <a:avLst/>
            </a:prstGeom>
            <a:noFill/>
          </p:spPr>
        </p:pic>
        <p:sp>
          <p:nvSpPr>
            <p:cNvPr id="27" name="TextBox 26"/>
            <p:cNvSpPr txBox="1"/>
            <p:nvPr/>
          </p:nvSpPr>
          <p:spPr>
            <a:xfrm>
              <a:off x="1654380" y="1229380"/>
              <a:ext cx="5070029" cy="523220"/>
            </a:xfrm>
            <a:prstGeom prst="rect">
              <a:avLst/>
            </a:prstGeom>
            <a:noFill/>
          </p:spPr>
          <p:txBody>
            <a:bodyPr wrap="square" rtlCol="0">
              <a:spAutoFit/>
            </a:bodyPr>
            <a:lstStyle/>
            <a:p>
              <a:pPr algn="ctr"/>
              <a:r>
                <a:rPr lang="en-US" sz="2800" i="1" dirty="0" smtClean="0">
                  <a:latin typeface="Hobo Std" pitchFamily="50" charset="0"/>
                </a:rPr>
                <a:t>  Points Of Interest</a:t>
              </a:r>
              <a:endParaRPr lang="en-US" sz="2800" i="1" dirty="0">
                <a:latin typeface="Hobo Std" pitchFamily="50" charset="0"/>
              </a:endParaRPr>
            </a:p>
          </p:txBody>
        </p:sp>
      </p:grpSp>
      <p:sp>
        <p:nvSpPr>
          <p:cNvPr id="6" name="TextBox 5"/>
          <p:cNvSpPr txBox="1"/>
          <p:nvPr/>
        </p:nvSpPr>
        <p:spPr>
          <a:xfrm>
            <a:off x="838200" y="3810000"/>
            <a:ext cx="6019800" cy="1200329"/>
          </a:xfrm>
          <a:prstGeom prst="rect">
            <a:avLst/>
          </a:prstGeom>
          <a:noFill/>
        </p:spPr>
        <p:txBody>
          <a:bodyPr wrap="square" rtlCol="0">
            <a:spAutoFit/>
          </a:bodyPr>
          <a:lstStyle/>
          <a:p>
            <a:r>
              <a:rPr lang="en-US" dirty="0" smtClean="0"/>
              <a:t>Part of the fun in our Hobby is attending special events hosted by various local clubs.  Check out the upcoming events listed below and make an effort to attend as many as you can.  Additional information can be found in this month’s minutes</a:t>
            </a:r>
            <a:endParaRPr lang="en-US" dirty="0"/>
          </a:p>
        </p:txBody>
      </p:sp>
      <p:sp>
        <p:nvSpPr>
          <p:cNvPr id="8" name="TextBox 7"/>
          <p:cNvSpPr txBox="1"/>
          <p:nvPr/>
        </p:nvSpPr>
        <p:spPr>
          <a:xfrm>
            <a:off x="962891" y="5181600"/>
            <a:ext cx="5257800" cy="369332"/>
          </a:xfrm>
          <a:prstGeom prst="rect">
            <a:avLst/>
          </a:prstGeom>
          <a:noFill/>
        </p:spPr>
        <p:txBody>
          <a:bodyPr wrap="square" rtlCol="0">
            <a:spAutoFit/>
          </a:bodyPr>
          <a:lstStyle/>
          <a:p>
            <a:r>
              <a:rPr lang="en-US" b="1" dirty="0" smtClean="0"/>
              <a:t>Date	       Event	</a:t>
            </a:r>
            <a:r>
              <a:rPr lang="en-US" b="1" dirty="0"/>
              <a:t>	</a:t>
            </a:r>
            <a:r>
              <a:rPr lang="en-US" b="1" dirty="0" smtClean="0"/>
              <a:t>		Club</a:t>
            </a:r>
          </a:p>
        </p:txBody>
      </p:sp>
      <p:sp>
        <p:nvSpPr>
          <p:cNvPr id="16" name="TextBox 15"/>
          <p:cNvSpPr txBox="1"/>
          <p:nvPr/>
        </p:nvSpPr>
        <p:spPr>
          <a:xfrm>
            <a:off x="962891" y="5715000"/>
            <a:ext cx="5486399" cy="2862322"/>
          </a:xfrm>
          <a:prstGeom prst="rect">
            <a:avLst/>
          </a:prstGeom>
          <a:noFill/>
        </p:spPr>
        <p:txBody>
          <a:bodyPr wrap="square" rtlCol="0">
            <a:spAutoFit/>
          </a:bodyPr>
          <a:lstStyle/>
          <a:p>
            <a:r>
              <a:rPr lang="en-US" b="1" dirty="0"/>
              <a:t>June 23 </a:t>
            </a:r>
            <a:r>
              <a:rPr lang="en-US" b="1" dirty="0" smtClean="0"/>
              <a:t>     </a:t>
            </a:r>
            <a:r>
              <a:rPr lang="en-US" dirty="0" smtClean="0"/>
              <a:t>Float </a:t>
            </a:r>
            <a:r>
              <a:rPr lang="en-US" dirty="0"/>
              <a:t>Fly-in at Poole's </a:t>
            </a:r>
            <a:r>
              <a:rPr lang="en-US" dirty="0" smtClean="0"/>
              <a:t>Knob	             MTRCS</a:t>
            </a:r>
            <a:r>
              <a:rPr lang="en-US" dirty="0"/>
              <a:t>.</a:t>
            </a:r>
          </a:p>
          <a:p>
            <a:r>
              <a:rPr lang="en-US" b="1" dirty="0" smtClean="0"/>
              <a:t>June </a:t>
            </a:r>
            <a:r>
              <a:rPr lang="en-US" b="1" dirty="0"/>
              <a:t>27 </a:t>
            </a:r>
            <a:r>
              <a:rPr lang="en-US" b="1" dirty="0" smtClean="0"/>
              <a:t>     </a:t>
            </a:r>
            <a:r>
              <a:rPr lang="en-US" dirty="0" smtClean="0"/>
              <a:t>OFD w/fun competition	 </a:t>
            </a:r>
            <a:r>
              <a:rPr lang="en-US" dirty="0"/>
              <a:t> </a:t>
            </a:r>
            <a:r>
              <a:rPr lang="en-US" dirty="0" smtClean="0"/>
              <a:t>           MCA</a:t>
            </a:r>
            <a:endParaRPr lang="en-US" dirty="0"/>
          </a:p>
          <a:p>
            <a:r>
              <a:rPr lang="en-US" b="1" dirty="0" smtClean="0"/>
              <a:t>July </a:t>
            </a:r>
            <a:r>
              <a:rPr lang="en-US" b="1" dirty="0"/>
              <a:t>10-11 </a:t>
            </a:r>
            <a:r>
              <a:rPr lang="en-US" b="1" dirty="0" smtClean="0"/>
              <a:t> </a:t>
            </a:r>
            <a:r>
              <a:rPr lang="en-US" dirty="0" smtClean="0"/>
              <a:t>Society </a:t>
            </a:r>
            <a:r>
              <a:rPr lang="en-US" dirty="0"/>
              <a:t>of Antique </a:t>
            </a:r>
            <a:r>
              <a:rPr lang="en-US" dirty="0" smtClean="0"/>
              <a:t>Modelers             SAM</a:t>
            </a:r>
            <a:endParaRPr lang="en-US" dirty="0"/>
          </a:p>
          <a:p>
            <a:r>
              <a:rPr lang="en-US" b="1" dirty="0" smtClean="0"/>
              <a:t>July </a:t>
            </a:r>
            <a:r>
              <a:rPr lang="en-US" b="1" dirty="0"/>
              <a:t>21st </a:t>
            </a:r>
            <a:r>
              <a:rPr lang="en-US" b="1" dirty="0" smtClean="0"/>
              <a:t>    </a:t>
            </a:r>
            <a:r>
              <a:rPr lang="en-US" dirty="0" smtClean="0"/>
              <a:t>Float </a:t>
            </a:r>
            <a:r>
              <a:rPr lang="en-US" dirty="0"/>
              <a:t>Fly-in at Poole's </a:t>
            </a:r>
            <a:r>
              <a:rPr lang="en-US" dirty="0" smtClean="0"/>
              <a:t>Knob.              MTRCS</a:t>
            </a:r>
            <a:r>
              <a:rPr lang="en-US" dirty="0"/>
              <a:t>.</a:t>
            </a:r>
          </a:p>
          <a:p>
            <a:r>
              <a:rPr lang="en-US" b="1" dirty="0" smtClean="0"/>
              <a:t>August </a:t>
            </a:r>
            <a:r>
              <a:rPr lang="en-US" b="1" dirty="0"/>
              <a:t>11 </a:t>
            </a:r>
            <a:r>
              <a:rPr lang="en-US" b="1" dirty="0" smtClean="0"/>
              <a:t> </a:t>
            </a:r>
            <a:r>
              <a:rPr lang="en-US" dirty="0" smtClean="0"/>
              <a:t>Model </a:t>
            </a:r>
            <a:r>
              <a:rPr lang="en-US" dirty="0"/>
              <a:t>Aviation Day </a:t>
            </a:r>
            <a:r>
              <a:rPr lang="en-US" dirty="0" smtClean="0"/>
              <a:t>	              MPRCF</a:t>
            </a:r>
            <a:endParaRPr lang="en-US" dirty="0"/>
          </a:p>
          <a:p>
            <a:r>
              <a:rPr lang="en-US" b="1" dirty="0" smtClean="0"/>
              <a:t>Aug </a:t>
            </a:r>
            <a:r>
              <a:rPr lang="en-US" b="1" dirty="0"/>
              <a:t>25-26 </a:t>
            </a:r>
            <a:r>
              <a:rPr lang="en-US" b="1" dirty="0" smtClean="0"/>
              <a:t> </a:t>
            </a:r>
            <a:r>
              <a:rPr lang="en-US" dirty="0" err="1" smtClean="0"/>
              <a:t>AssociationFall</a:t>
            </a:r>
            <a:r>
              <a:rPr lang="en-US" dirty="0" smtClean="0"/>
              <a:t> fly-in  	              MTRCCA </a:t>
            </a:r>
          </a:p>
          <a:p>
            <a:r>
              <a:rPr lang="en-US" b="1" dirty="0" smtClean="0"/>
              <a:t>October </a:t>
            </a:r>
            <a:r>
              <a:rPr lang="en-US" b="1" dirty="0"/>
              <a:t>21 </a:t>
            </a:r>
            <a:r>
              <a:rPr lang="en-US" dirty="0"/>
              <a:t>Fall Airshow and Chili </a:t>
            </a:r>
            <a:r>
              <a:rPr lang="en-US" dirty="0" smtClean="0"/>
              <a:t>Fly	              HRCC</a:t>
            </a:r>
            <a:endParaRPr lang="en-US" dirty="0"/>
          </a:p>
          <a:p>
            <a:r>
              <a:rPr lang="en-US" dirty="0" smtClean="0"/>
              <a:t>	</a:t>
            </a:r>
            <a:endParaRPr lang="en-US" dirty="0"/>
          </a:p>
          <a:p>
            <a:r>
              <a:rPr lang="en-US" b="1" dirty="0" smtClean="0"/>
              <a:t>And every Monday afternoon </a:t>
            </a:r>
            <a:r>
              <a:rPr lang="en-US" b="1" dirty="0"/>
              <a:t>from 1-3 PM </a:t>
            </a:r>
            <a:r>
              <a:rPr lang="en-US" dirty="0"/>
              <a:t>Indoor flying </a:t>
            </a:r>
            <a:r>
              <a:rPr lang="en-US" dirty="0" smtClean="0"/>
              <a:t>@ Mt</a:t>
            </a:r>
            <a:r>
              <a:rPr lang="en-US" dirty="0"/>
              <a:t>. Juliet Rec. Center, Charlie Daniels Park. </a:t>
            </a:r>
            <a:r>
              <a:rPr lang="en-US" dirty="0" smtClean="0"/>
              <a:t> Mt. Juliet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5136" y="187036"/>
            <a:ext cx="7315200" cy="914400"/>
          </a:xfrm>
          <a:prstGeom prst="roundRect">
            <a:avLst>
              <a:gd name="adj" fmla="val 31746"/>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4" name="Picture 3" descr="Logo.bmp"/>
          <p:cNvPicPr>
            <a:picLocks noChangeAspect="1"/>
          </p:cNvPicPr>
          <p:nvPr/>
        </p:nvPicPr>
        <p:blipFill>
          <a:blip r:embed="rId2" cstate="email"/>
          <a:stretch>
            <a:fillRect/>
          </a:stretch>
        </p:blipFill>
        <p:spPr>
          <a:xfrm>
            <a:off x="533400" y="228600"/>
            <a:ext cx="685800" cy="7187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447800" y="228600"/>
            <a:ext cx="4419600" cy="6924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The MCA</a:t>
            </a:r>
          </a:p>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ithos Pro Regular" pitchFamily="82" charset="0"/>
              </a:rPr>
              <a:t>Flightline</a:t>
            </a:r>
          </a:p>
        </p:txBody>
      </p:sp>
      <p:sp>
        <p:nvSpPr>
          <p:cNvPr id="8" name="TextBox 7"/>
          <p:cNvSpPr txBox="1"/>
          <p:nvPr/>
        </p:nvSpPr>
        <p:spPr>
          <a:xfrm>
            <a:off x="76200" y="2362200"/>
            <a:ext cx="7239000" cy="5816977"/>
          </a:xfrm>
          <a:prstGeom prst="rect">
            <a:avLst/>
          </a:prstGeom>
          <a:noFill/>
        </p:spPr>
        <p:txBody>
          <a:bodyPr wrap="square" rtlCol="0">
            <a:spAutoFit/>
          </a:bodyPr>
          <a:lstStyle/>
          <a:p>
            <a:r>
              <a:rPr lang="en-US" sz="1200" b="1" dirty="0"/>
              <a:t>Date: </a:t>
            </a:r>
            <a:r>
              <a:rPr lang="en-US" sz="1200" dirty="0"/>
              <a:t>June 19, 2018 </a:t>
            </a:r>
            <a:r>
              <a:rPr lang="en-US" sz="1200" b="1" dirty="0"/>
              <a:t>Location: </a:t>
            </a:r>
            <a:r>
              <a:rPr lang="en-US" sz="1200" dirty="0"/>
              <a:t>Our Peeler Park flying field, Madison TN </a:t>
            </a:r>
            <a:r>
              <a:rPr lang="en-US" sz="1200" b="1" dirty="0"/>
              <a:t>Members Present: </a:t>
            </a:r>
            <a:r>
              <a:rPr lang="en-US" sz="1200" dirty="0" smtClean="0"/>
              <a:t>16</a:t>
            </a:r>
          </a:p>
          <a:p>
            <a:endParaRPr lang="en-US" sz="1200" dirty="0"/>
          </a:p>
          <a:p>
            <a:r>
              <a:rPr lang="en-US" sz="1200" b="1" dirty="0"/>
              <a:t>Presiding: </a:t>
            </a:r>
            <a:r>
              <a:rPr lang="en-US" sz="1200" dirty="0"/>
              <a:t>Tom Bible, </a:t>
            </a:r>
            <a:r>
              <a:rPr lang="en-US" sz="1200" dirty="0" smtClean="0"/>
              <a:t>President</a:t>
            </a:r>
          </a:p>
          <a:p>
            <a:endParaRPr lang="en-US" sz="1200" dirty="0"/>
          </a:p>
          <a:p>
            <a:r>
              <a:rPr lang="en-US" sz="1200" b="1" dirty="0"/>
              <a:t>Opening Remarks: </a:t>
            </a:r>
            <a:r>
              <a:rPr lang="en-US" sz="1200" dirty="0"/>
              <a:t>Meeting called to order at 6:35 pm.</a:t>
            </a:r>
          </a:p>
          <a:p>
            <a:r>
              <a:rPr lang="en-US" sz="1200" dirty="0"/>
              <a:t>Tom welcomed and thanked everyone for coming out on this hot, humid day to enjoy our club fellowship and</a:t>
            </a:r>
          </a:p>
          <a:p>
            <a:r>
              <a:rPr lang="en-US" sz="1200" dirty="0"/>
              <a:t>fine dining on "cold-cuts" for Supper. Tom thanked the chefs for this summer </a:t>
            </a:r>
            <a:r>
              <a:rPr lang="en-US" sz="1200" dirty="0" smtClean="0"/>
              <a:t>treat.  Motion </a:t>
            </a:r>
            <a:r>
              <a:rPr lang="en-US" sz="1200" dirty="0"/>
              <a:t>made and carried to accept the club minutes report from May, 2018</a:t>
            </a:r>
            <a:r>
              <a:rPr lang="en-US" sz="1200" dirty="0" smtClean="0"/>
              <a:t>.</a:t>
            </a:r>
          </a:p>
          <a:p>
            <a:endParaRPr lang="en-US" sz="1200" dirty="0"/>
          </a:p>
          <a:p>
            <a:r>
              <a:rPr lang="en-US" sz="1200" b="1" dirty="0"/>
              <a:t>Treasurer’s Report: </a:t>
            </a:r>
            <a:r>
              <a:rPr lang="en-US" sz="1200" dirty="0"/>
              <a:t>Hayes Graf reported our current club fund balance to be $7,781. This balance is after</a:t>
            </a:r>
          </a:p>
          <a:p>
            <a:r>
              <a:rPr lang="en-US" sz="1200" dirty="0"/>
              <a:t>expenses of a replacement starter mat and includes new memberships, profits from concession sales from the</a:t>
            </a:r>
          </a:p>
          <a:p>
            <a:r>
              <a:rPr lang="en-US" sz="1200" dirty="0"/>
              <a:t>recent MTRCCA (Middle Tennessee R/C Clubs Association) spring fly-in and from the sale of items donated by</a:t>
            </a:r>
          </a:p>
          <a:p>
            <a:r>
              <a:rPr lang="en-US" sz="1200" dirty="0"/>
              <a:t>Vivid Aerial</a:t>
            </a:r>
            <a:r>
              <a:rPr lang="en-US" sz="1200" dirty="0" smtClean="0"/>
              <a:t>.</a:t>
            </a:r>
          </a:p>
          <a:p>
            <a:endParaRPr lang="en-US" sz="1200" dirty="0"/>
          </a:p>
          <a:p>
            <a:r>
              <a:rPr lang="en-US" sz="1200" b="1" dirty="0"/>
              <a:t>NEW Members: </a:t>
            </a:r>
            <a:r>
              <a:rPr lang="en-US" sz="1200" dirty="0"/>
              <a:t>The MCA club membership applications of James </a:t>
            </a:r>
            <a:r>
              <a:rPr lang="en-US" sz="1200" dirty="0" err="1"/>
              <a:t>Burgett</a:t>
            </a:r>
            <a:r>
              <a:rPr lang="en-US" sz="1200" dirty="0"/>
              <a:t>, Kenneth Young, Scott </a:t>
            </a:r>
            <a:r>
              <a:rPr lang="en-US" sz="1200" dirty="0" err="1"/>
              <a:t>Clancey</a:t>
            </a:r>
            <a:r>
              <a:rPr lang="en-US" sz="1200" dirty="0"/>
              <a:t>,</a:t>
            </a:r>
          </a:p>
          <a:p>
            <a:r>
              <a:rPr lang="en-US" sz="1200" dirty="0"/>
              <a:t>Daniel Couch and Pete Bryant were approved by unanimous vote. This brings our 2018 club membership total</a:t>
            </a:r>
          </a:p>
          <a:p>
            <a:r>
              <a:rPr lang="en-US" sz="1200" dirty="0"/>
              <a:t>to 49 members. Welcome aboard all new members</a:t>
            </a:r>
            <a:r>
              <a:rPr lang="en-US" sz="1200" dirty="0" smtClean="0"/>
              <a:t>!</a:t>
            </a:r>
          </a:p>
          <a:p>
            <a:endParaRPr lang="en-US" sz="1200" dirty="0"/>
          </a:p>
          <a:p>
            <a:r>
              <a:rPr lang="en-US" sz="1200" b="1" dirty="0"/>
              <a:t>Old Business: </a:t>
            </a:r>
            <a:r>
              <a:rPr lang="en-US" sz="1200" dirty="0"/>
              <a:t>Tom reported our club's hosting of the MTRCCA Spring Fly-in and the Beechcraft Museum</a:t>
            </a:r>
          </a:p>
          <a:p>
            <a:r>
              <a:rPr lang="en-US" sz="1200" dirty="0"/>
              <a:t>sponsored Scot Perry Air Academy both to be successes. Fly-in attendance was slightly down from last year</a:t>
            </a:r>
          </a:p>
          <a:p>
            <a:r>
              <a:rPr lang="en-US" sz="1200" dirty="0"/>
              <a:t>but participants enjoyed good flying weather and many successful flights with few mishaps. Seven students</a:t>
            </a:r>
          </a:p>
          <a:p>
            <a:r>
              <a:rPr lang="en-US" sz="1200" dirty="0"/>
              <a:t>attended the two day Spring Air Academy enjoying an abundance of volunteer instructors the first day but only</a:t>
            </a:r>
          </a:p>
          <a:p>
            <a:r>
              <a:rPr lang="en-US" sz="1200" dirty="0"/>
              <a:t>3 volunteer instructors could attend the 2nd day. Tom again gave testimony as to how the kids really enjoyed</a:t>
            </a:r>
          </a:p>
          <a:p>
            <a:r>
              <a:rPr lang="en-US" sz="1200" dirty="0"/>
              <a:t>building and flying Delta Dart and </a:t>
            </a:r>
            <a:r>
              <a:rPr lang="en-US" sz="1200" i="1" dirty="0"/>
              <a:t>“John Forehand" </a:t>
            </a:r>
            <a:r>
              <a:rPr lang="en-US" sz="1200" dirty="0"/>
              <a:t>gliders and related his personal satisfaction of working with</a:t>
            </a:r>
          </a:p>
          <a:p>
            <a:r>
              <a:rPr lang="en-US" sz="1200" dirty="0"/>
              <a:t>the youth and helping spark their interests in Aviation. A three day Air Academy is scheduled for the fall and</a:t>
            </a:r>
          </a:p>
          <a:p>
            <a:r>
              <a:rPr lang="en-US" sz="1200" dirty="0"/>
              <a:t>more volunteer instructors will be needed</a:t>
            </a:r>
            <a:r>
              <a:rPr lang="en-US" sz="1200" dirty="0" smtClean="0"/>
              <a:t>.</a:t>
            </a:r>
          </a:p>
          <a:p>
            <a:endParaRPr lang="en-US" sz="1200" dirty="0"/>
          </a:p>
          <a:p>
            <a:r>
              <a:rPr lang="en-US" sz="1200" dirty="0"/>
              <a:t>An appreciation letter was sent to Byron and </a:t>
            </a:r>
            <a:r>
              <a:rPr lang="en-US" sz="1200" dirty="0" err="1"/>
              <a:t>Wyndi</a:t>
            </a:r>
            <a:r>
              <a:rPr lang="en-US" sz="1200" dirty="0"/>
              <a:t> Brock (owners of Vivid Aerial) for their donation to our club</a:t>
            </a:r>
          </a:p>
          <a:p>
            <a:r>
              <a:rPr lang="en-US" sz="1200" dirty="0"/>
              <a:t>of their remaining R/C airplane inventory. Acknowledgments were given for MCA members efforts in selling</a:t>
            </a:r>
          </a:p>
          <a:p>
            <a:r>
              <a:rPr lang="en-US" sz="1200" dirty="0"/>
              <a:t>these items at club auctions and swap meets</a:t>
            </a:r>
            <a:r>
              <a:rPr lang="en-US" sz="1200" dirty="0" smtClean="0"/>
              <a:t>.</a:t>
            </a:r>
          </a:p>
          <a:p>
            <a:endParaRPr lang="en-US" sz="1200" dirty="0"/>
          </a:p>
        </p:txBody>
      </p:sp>
      <p:sp>
        <p:nvSpPr>
          <p:cNvPr id="15" name="Rounded Rectangle 14"/>
          <p:cNvSpPr/>
          <p:nvPr/>
        </p:nvSpPr>
        <p:spPr>
          <a:xfrm>
            <a:off x="1638300" y="1295400"/>
            <a:ext cx="4038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45720" tIns="137160" rIns="0" bIns="0" rtlCol="0" anchor="ctr"/>
          <a:lstStyle/>
          <a:p>
            <a:pPr algn="ctr"/>
            <a:r>
              <a:rPr lang="en-US" sz="2400" b="1" dirty="0" smtClean="0"/>
              <a:t>June Meeting Minutes</a:t>
            </a:r>
          </a:p>
          <a:p>
            <a:r>
              <a:rPr lang="en-US" sz="1400" dirty="0" smtClean="0"/>
              <a:t> </a:t>
            </a:r>
            <a:endParaRPr lang="en-US" sz="1400" dirty="0"/>
          </a:p>
        </p:txBody>
      </p:sp>
      <p:pic>
        <p:nvPicPr>
          <p:cNvPr id="33" name="Picture 32" descr="MCA Web Header.jpg"/>
          <p:cNvPicPr>
            <a:picLocks noChangeAspect="1"/>
          </p:cNvPicPr>
          <p:nvPr/>
        </p:nvPicPr>
        <p:blipFill>
          <a:blip r:embed="rId3" cstate="email"/>
          <a:srcRect/>
          <a:stretch>
            <a:fillRect/>
          </a:stretch>
        </p:blipFill>
        <p:spPr>
          <a:xfrm>
            <a:off x="4038600" y="228600"/>
            <a:ext cx="3276600" cy="731697"/>
          </a:xfrm>
          <a:prstGeom prst="rect">
            <a:avLst/>
          </a:prstGeom>
        </p:spPr>
      </p:pic>
      <p:sp>
        <p:nvSpPr>
          <p:cNvPr id="23" name="Rounded Rectangle 22"/>
          <p:cNvSpPr/>
          <p:nvPr/>
        </p:nvSpPr>
        <p:spPr>
          <a:xfrm>
            <a:off x="228600" y="8991600"/>
            <a:ext cx="7391400" cy="914400"/>
          </a:xfrm>
          <a:prstGeom prst="roundRect">
            <a:avLst>
              <a:gd name="adj" fmla="val 347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TextBox 23"/>
          <p:cNvSpPr txBox="1"/>
          <p:nvPr/>
        </p:nvSpPr>
        <p:spPr>
          <a:xfrm>
            <a:off x="2057400" y="9067800"/>
            <a:ext cx="5257800" cy="738664"/>
          </a:xfrm>
          <a:prstGeom prst="rect">
            <a:avLst/>
          </a:prstGeom>
          <a:noFill/>
        </p:spPr>
        <p:txBody>
          <a:bodyPr wrap="square" rtlCol="0">
            <a:spAutoFit/>
          </a:bodyPr>
          <a:lstStyle/>
          <a:p>
            <a:pPr algn="ctr"/>
            <a:r>
              <a:rPr lang="en-US" sz="1400" b="1" dirty="0" smtClean="0"/>
              <a:t>Spread </a:t>
            </a:r>
            <a:r>
              <a:rPr lang="en-US" sz="1400" b="1" dirty="0"/>
              <a:t>t</a:t>
            </a:r>
            <a:r>
              <a:rPr lang="en-US" sz="1400" b="1" dirty="0" smtClean="0"/>
              <a:t>he word about the Aviators!</a:t>
            </a:r>
          </a:p>
          <a:p>
            <a:pPr algn="ctr"/>
            <a:r>
              <a:rPr lang="en-US" sz="1400" b="1" dirty="0" smtClean="0"/>
              <a:t> Meet someone new and want to invite them to join the MCAs?</a:t>
            </a:r>
          </a:p>
          <a:p>
            <a:pPr algn="ctr"/>
            <a:r>
              <a:rPr lang="en-US" sz="1400" b="1" dirty="0" smtClean="0"/>
              <a:t>Grab a stack of “MCA Info Cards” in the clubhouse.</a:t>
            </a:r>
          </a:p>
        </p:txBody>
      </p:sp>
      <p:pic>
        <p:nvPicPr>
          <p:cNvPr id="17" name="Picture 2"/>
          <p:cNvPicPr>
            <a:picLocks noChangeAspect="1" noChangeArrowheads="1"/>
          </p:cNvPicPr>
          <p:nvPr/>
        </p:nvPicPr>
        <p:blipFill>
          <a:blip r:embed="rId4" cstate="email"/>
          <a:srcRect/>
          <a:stretch>
            <a:fillRect/>
          </a:stretch>
        </p:blipFill>
        <p:spPr bwMode="auto">
          <a:xfrm>
            <a:off x="685800" y="9144000"/>
            <a:ext cx="1219200" cy="62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5136" y="187036"/>
            <a:ext cx="7315200" cy="914400"/>
          </a:xfrm>
          <a:prstGeom prst="roundRect">
            <a:avLst>
              <a:gd name="adj" fmla="val 31746"/>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4" name="Picture 3" descr="Logo.bmp"/>
          <p:cNvPicPr>
            <a:picLocks noChangeAspect="1"/>
          </p:cNvPicPr>
          <p:nvPr/>
        </p:nvPicPr>
        <p:blipFill>
          <a:blip r:embed="rId2" cstate="email"/>
          <a:stretch>
            <a:fillRect/>
          </a:stretch>
        </p:blipFill>
        <p:spPr>
          <a:xfrm>
            <a:off x="533400" y="228600"/>
            <a:ext cx="685800" cy="7187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447800" y="228600"/>
            <a:ext cx="4419600" cy="6924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The MCA</a:t>
            </a:r>
          </a:p>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ithos Pro Regular" pitchFamily="82" charset="0"/>
              </a:rPr>
              <a:t>Flightline</a:t>
            </a:r>
          </a:p>
        </p:txBody>
      </p:sp>
      <p:sp>
        <p:nvSpPr>
          <p:cNvPr id="8" name="TextBox 7"/>
          <p:cNvSpPr txBox="1"/>
          <p:nvPr/>
        </p:nvSpPr>
        <p:spPr>
          <a:xfrm>
            <a:off x="69254" y="1794385"/>
            <a:ext cx="7239000" cy="6924973"/>
          </a:xfrm>
          <a:prstGeom prst="rect">
            <a:avLst/>
          </a:prstGeom>
          <a:noFill/>
        </p:spPr>
        <p:txBody>
          <a:bodyPr wrap="square" rtlCol="0">
            <a:spAutoFit/>
          </a:bodyPr>
          <a:lstStyle/>
          <a:p>
            <a:endParaRPr lang="en-US" sz="1200" dirty="0"/>
          </a:p>
          <a:p>
            <a:r>
              <a:rPr lang="en-US" sz="1200" b="1" dirty="0"/>
              <a:t>New Business/Upcoming Events</a:t>
            </a:r>
            <a:r>
              <a:rPr lang="en-US" sz="1200" b="1" dirty="0" smtClean="0"/>
              <a:t>:</a:t>
            </a:r>
          </a:p>
          <a:p>
            <a:endParaRPr lang="en-US" sz="1200" b="1" dirty="0"/>
          </a:p>
          <a:p>
            <a:r>
              <a:rPr lang="en-US" sz="1200" b="1" dirty="0"/>
              <a:t>June 23 </a:t>
            </a:r>
            <a:r>
              <a:rPr lang="en-US" sz="1200" dirty="0"/>
              <a:t>Float Fly-in at Poole's Knob. Hosted by MTRCS</a:t>
            </a:r>
            <a:r>
              <a:rPr lang="en-US" sz="1200" dirty="0" smtClean="0"/>
              <a:t>.</a:t>
            </a:r>
          </a:p>
          <a:p>
            <a:endParaRPr lang="en-US" sz="1200" dirty="0"/>
          </a:p>
          <a:p>
            <a:r>
              <a:rPr lang="en-US" sz="1200" b="1" dirty="0"/>
              <a:t>June 27 </a:t>
            </a:r>
            <a:r>
              <a:rPr lang="en-US" sz="1200" dirty="0"/>
              <a:t>OFD at Peeler Park with flying contests (weather permitting) Hosted by the MCA OF </a:t>
            </a:r>
            <a:r>
              <a:rPr lang="en-US" sz="1200" dirty="0" smtClean="0"/>
              <a:t>Club</a:t>
            </a:r>
          </a:p>
          <a:p>
            <a:endParaRPr lang="en-US" sz="1200" dirty="0"/>
          </a:p>
          <a:p>
            <a:r>
              <a:rPr lang="en-US" sz="1200" b="1" dirty="0"/>
              <a:t>July 10-11 </a:t>
            </a:r>
            <a:r>
              <a:rPr lang="en-US" sz="1200" dirty="0"/>
              <a:t>S.A.M (Society of Antique Modelers) Contests hosted by The Cumberland Flyers</a:t>
            </a:r>
            <a:r>
              <a:rPr lang="en-US" sz="1200" dirty="0" smtClean="0"/>
              <a:t>.</a:t>
            </a:r>
          </a:p>
          <a:p>
            <a:endParaRPr lang="en-US" sz="1200" dirty="0"/>
          </a:p>
          <a:p>
            <a:r>
              <a:rPr lang="en-US" sz="1200" b="1" dirty="0"/>
              <a:t>July 21st </a:t>
            </a:r>
            <a:r>
              <a:rPr lang="en-US" sz="1200" dirty="0"/>
              <a:t>Float Fly-in at Poole's Knob. Hosted by MTRCS</a:t>
            </a:r>
            <a:r>
              <a:rPr lang="en-US" sz="1200" dirty="0" smtClean="0"/>
              <a:t>.</a:t>
            </a:r>
          </a:p>
          <a:p>
            <a:endParaRPr lang="en-US" sz="1200" dirty="0"/>
          </a:p>
          <a:p>
            <a:r>
              <a:rPr lang="en-US" sz="1200" b="1" dirty="0"/>
              <a:t>August 11 </a:t>
            </a:r>
            <a:r>
              <a:rPr lang="en-US" sz="1200" dirty="0"/>
              <a:t>Model Aviation Day fly-in celebration hosted by The Middle Point RC Flyers Club</a:t>
            </a:r>
            <a:r>
              <a:rPr lang="en-US" sz="1200" dirty="0" smtClean="0"/>
              <a:t>.</a:t>
            </a:r>
          </a:p>
          <a:p>
            <a:endParaRPr lang="en-US" sz="1200" dirty="0"/>
          </a:p>
          <a:p>
            <a:r>
              <a:rPr lang="en-US" sz="1200" b="1" dirty="0"/>
              <a:t>August 25-26 </a:t>
            </a:r>
            <a:r>
              <a:rPr lang="en-US" sz="1200" dirty="0"/>
              <a:t>MTRCCA Fall fly-in at Dickson Airport</a:t>
            </a:r>
            <a:r>
              <a:rPr lang="en-US" sz="1200" dirty="0" smtClean="0"/>
              <a:t>.</a:t>
            </a:r>
          </a:p>
          <a:p>
            <a:endParaRPr lang="en-US" sz="1200" dirty="0"/>
          </a:p>
          <a:p>
            <a:r>
              <a:rPr lang="en-US" sz="1200" b="1" dirty="0"/>
              <a:t>October 21 </a:t>
            </a:r>
            <a:r>
              <a:rPr lang="en-US" sz="1200" dirty="0"/>
              <a:t>Fall Airshow and Chili Fly. Hosted by the Hendersonville RC </a:t>
            </a:r>
            <a:r>
              <a:rPr lang="en-US" sz="1200" dirty="0" smtClean="0"/>
              <a:t>Club</a:t>
            </a:r>
          </a:p>
          <a:p>
            <a:endParaRPr lang="en-US" sz="1200" dirty="0" smtClean="0"/>
          </a:p>
          <a:p>
            <a:r>
              <a:rPr lang="en-US" sz="1200" b="1" dirty="0" smtClean="0"/>
              <a:t>Monday </a:t>
            </a:r>
            <a:r>
              <a:rPr lang="en-US" sz="1200" b="1" dirty="0"/>
              <a:t>afternoons from 1-3 PM </a:t>
            </a:r>
            <a:r>
              <a:rPr lang="en-US" sz="1200" dirty="0"/>
              <a:t>Indoor flying Mt. Juliet Rec. Center, Charlie Daniels Park. MCA</a:t>
            </a:r>
            <a:r>
              <a:rPr lang="en-US" sz="1200" dirty="0" smtClean="0"/>
              <a:t>.</a:t>
            </a:r>
          </a:p>
          <a:p>
            <a:endParaRPr lang="en-US" sz="1200" dirty="0"/>
          </a:p>
          <a:p>
            <a:r>
              <a:rPr lang="en-US" sz="1200" b="1" dirty="0"/>
              <a:t>Announcements/Discussion: </a:t>
            </a:r>
            <a:r>
              <a:rPr lang="en-US" sz="1200" dirty="0"/>
              <a:t>Tom reported how a recent storm broke down some tree branches and peeled</a:t>
            </a:r>
          </a:p>
          <a:p>
            <a:r>
              <a:rPr lang="en-US" sz="1200" dirty="0"/>
              <a:t>up the metal roof on the West side of our clubhouse. Temporary repairs were made to the roof but</a:t>
            </a:r>
          </a:p>
          <a:p>
            <a:r>
              <a:rPr lang="en-US" sz="1200" dirty="0"/>
              <a:t>professional repair is needed. Discussion ensued on the best way to handle this. Motion made and approved</a:t>
            </a:r>
          </a:p>
          <a:p>
            <a:r>
              <a:rPr lang="en-US" sz="1200" dirty="0"/>
              <a:t>to get estimates for repairing or replacing the roof. Also possibly replacing the clubhouse was discussed. Post</a:t>
            </a:r>
          </a:p>
          <a:p>
            <a:r>
              <a:rPr lang="en-US" sz="1200" dirty="0"/>
              <a:t>meeting suggestions involve pricing a shipping container and evaluating its potential as conversion to a</a:t>
            </a:r>
          </a:p>
          <a:p>
            <a:r>
              <a:rPr lang="en-US" sz="1200" dirty="0"/>
              <a:t>permanent bldg</a:t>
            </a:r>
            <a:r>
              <a:rPr lang="en-US" sz="1200" dirty="0" smtClean="0"/>
              <a:t>.</a:t>
            </a:r>
          </a:p>
          <a:p>
            <a:endParaRPr lang="en-US" sz="1200" dirty="0"/>
          </a:p>
          <a:p>
            <a:r>
              <a:rPr lang="en-US" sz="1200" b="1" dirty="0"/>
              <a:t>Safety Officer's Report</a:t>
            </a:r>
            <a:r>
              <a:rPr lang="en-US" sz="1200" dirty="0"/>
              <a:t>: John Forehand confessed to recently sustaining a mid-runway collision mishap</a:t>
            </a:r>
          </a:p>
          <a:p>
            <a:r>
              <a:rPr lang="en-US" sz="1200" dirty="0"/>
              <a:t>caused by both parties involved failing to follow the posted safety rule of "Announce your intentions". John</a:t>
            </a:r>
          </a:p>
          <a:p>
            <a:r>
              <a:rPr lang="en-US" sz="1200" dirty="0"/>
              <a:t>reminded everyone to get in the habit of following basic safety/courtesy rules</a:t>
            </a:r>
            <a:r>
              <a:rPr lang="en-US" sz="1200" dirty="0" smtClean="0"/>
              <a:t>.</a:t>
            </a:r>
          </a:p>
          <a:p>
            <a:endParaRPr lang="en-US" sz="1200" dirty="0"/>
          </a:p>
          <a:p>
            <a:r>
              <a:rPr lang="en-US" sz="1200" b="1" dirty="0"/>
              <a:t>Closing Remarks: </a:t>
            </a:r>
            <a:r>
              <a:rPr lang="en-US" sz="1200" dirty="0"/>
              <a:t>Tom asked that we think about a date for hosting our Membership Appreciation Day/Fly in.</a:t>
            </a:r>
          </a:p>
          <a:p>
            <a:r>
              <a:rPr lang="en-US" sz="1200" dirty="0"/>
              <a:t>This will warrant further discussion and planning</a:t>
            </a:r>
            <a:r>
              <a:rPr lang="en-US" sz="1200" dirty="0" smtClean="0"/>
              <a:t>.</a:t>
            </a:r>
          </a:p>
          <a:p>
            <a:endParaRPr lang="en-US" sz="1200" dirty="0"/>
          </a:p>
          <a:p>
            <a:r>
              <a:rPr lang="en-US" sz="1200" b="1" dirty="0"/>
              <a:t>Next Meeting: </a:t>
            </a:r>
            <a:r>
              <a:rPr lang="en-US" sz="1200" dirty="0"/>
              <a:t>Scheduled for July 17th at our Peeler Park flying field. Dinner meal will be provided for MCA</a:t>
            </a:r>
          </a:p>
          <a:p>
            <a:r>
              <a:rPr lang="en-US" sz="1200" dirty="0"/>
              <a:t>members at approx. 6 pm</a:t>
            </a:r>
            <a:r>
              <a:rPr lang="en-US" sz="1200" dirty="0" smtClean="0"/>
              <a:t>.</a:t>
            </a:r>
          </a:p>
          <a:p>
            <a:endParaRPr lang="en-US" sz="1200" dirty="0"/>
          </a:p>
          <a:p>
            <a:r>
              <a:rPr lang="en-US" sz="1200" b="1" dirty="0"/>
              <a:t>Adjourn: </a:t>
            </a:r>
            <a:r>
              <a:rPr lang="en-US" sz="1200" dirty="0"/>
              <a:t>7:10 PM James Harkreader, MCA club Secretary</a:t>
            </a:r>
          </a:p>
        </p:txBody>
      </p:sp>
      <p:sp>
        <p:nvSpPr>
          <p:cNvPr id="15" name="Rounded Rectangle 14"/>
          <p:cNvSpPr/>
          <p:nvPr/>
        </p:nvSpPr>
        <p:spPr>
          <a:xfrm>
            <a:off x="1638300" y="1295400"/>
            <a:ext cx="4038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45720" tIns="137160" rIns="0" bIns="0" rtlCol="0" anchor="ctr"/>
          <a:lstStyle/>
          <a:p>
            <a:pPr algn="ctr"/>
            <a:r>
              <a:rPr lang="en-US" sz="2400" b="1" dirty="0" smtClean="0"/>
              <a:t>June Meeting Minutes </a:t>
            </a:r>
            <a:r>
              <a:rPr lang="en-US" sz="2400" b="1" dirty="0" err="1" smtClean="0"/>
              <a:t>Con’t</a:t>
            </a:r>
            <a:endParaRPr lang="en-US" sz="2400" b="1" dirty="0" smtClean="0"/>
          </a:p>
          <a:p>
            <a:r>
              <a:rPr lang="en-US" sz="1400" dirty="0" smtClean="0"/>
              <a:t> </a:t>
            </a:r>
            <a:endParaRPr lang="en-US" sz="1400" dirty="0"/>
          </a:p>
        </p:txBody>
      </p:sp>
      <p:pic>
        <p:nvPicPr>
          <p:cNvPr id="33" name="Picture 32" descr="MCA Web Header.jpg"/>
          <p:cNvPicPr>
            <a:picLocks noChangeAspect="1"/>
          </p:cNvPicPr>
          <p:nvPr/>
        </p:nvPicPr>
        <p:blipFill>
          <a:blip r:embed="rId3" cstate="email"/>
          <a:srcRect/>
          <a:stretch>
            <a:fillRect/>
          </a:stretch>
        </p:blipFill>
        <p:spPr>
          <a:xfrm>
            <a:off x="4038600" y="228600"/>
            <a:ext cx="3276600" cy="731697"/>
          </a:xfrm>
          <a:prstGeom prst="rect">
            <a:avLst/>
          </a:prstGeom>
        </p:spPr>
      </p:pic>
      <p:sp>
        <p:nvSpPr>
          <p:cNvPr id="23" name="Rounded Rectangle 22"/>
          <p:cNvSpPr/>
          <p:nvPr/>
        </p:nvSpPr>
        <p:spPr>
          <a:xfrm>
            <a:off x="228600" y="8991600"/>
            <a:ext cx="7391400" cy="914400"/>
          </a:xfrm>
          <a:prstGeom prst="roundRect">
            <a:avLst>
              <a:gd name="adj" fmla="val 347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TextBox 23"/>
          <p:cNvSpPr txBox="1"/>
          <p:nvPr/>
        </p:nvSpPr>
        <p:spPr>
          <a:xfrm>
            <a:off x="2057400" y="9067800"/>
            <a:ext cx="5257800" cy="738664"/>
          </a:xfrm>
          <a:prstGeom prst="rect">
            <a:avLst/>
          </a:prstGeom>
          <a:noFill/>
        </p:spPr>
        <p:txBody>
          <a:bodyPr wrap="square" rtlCol="0">
            <a:spAutoFit/>
          </a:bodyPr>
          <a:lstStyle/>
          <a:p>
            <a:pPr algn="ctr"/>
            <a:r>
              <a:rPr lang="en-US" sz="1400" b="1" dirty="0" smtClean="0"/>
              <a:t>Spread </a:t>
            </a:r>
            <a:r>
              <a:rPr lang="en-US" sz="1400" b="1" dirty="0"/>
              <a:t>t</a:t>
            </a:r>
            <a:r>
              <a:rPr lang="en-US" sz="1400" b="1" dirty="0" smtClean="0"/>
              <a:t>he word about the Aviators!</a:t>
            </a:r>
          </a:p>
          <a:p>
            <a:pPr algn="ctr"/>
            <a:r>
              <a:rPr lang="en-US" sz="1400" b="1" dirty="0" smtClean="0"/>
              <a:t> Meet someone new and want to invite them to join the MCAs?</a:t>
            </a:r>
          </a:p>
          <a:p>
            <a:pPr algn="ctr"/>
            <a:r>
              <a:rPr lang="en-US" sz="1400" b="1" dirty="0" smtClean="0"/>
              <a:t>Grab a stack of “MCA Info Cards” in the clubhouse.</a:t>
            </a:r>
          </a:p>
        </p:txBody>
      </p:sp>
      <p:pic>
        <p:nvPicPr>
          <p:cNvPr id="17" name="Picture 2"/>
          <p:cNvPicPr>
            <a:picLocks noChangeAspect="1" noChangeArrowheads="1"/>
          </p:cNvPicPr>
          <p:nvPr/>
        </p:nvPicPr>
        <p:blipFill>
          <a:blip r:embed="rId4" cstate="email"/>
          <a:srcRect/>
          <a:stretch>
            <a:fillRect/>
          </a:stretch>
        </p:blipFill>
        <p:spPr bwMode="auto">
          <a:xfrm>
            <a:off x="685800" y="9144000"/>
            <a:ext cx="1219200" cy="62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6768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152400"/>
            <a:ext cx="7315200" cy="914400"/>
          </a:xfrm>
          <a:prstGeom prst="roundRect">
            <a:avLst>
              <a:gd name="adj" fmla="val 31746"/>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4" name="Picture 3" descr="Logo.bmp"/>
          <p:cNvPicPr>
            <a:picLocks noChangeAspect="1"/>
          </p:cNvPicPr>
          <p:nvPr/>
        </p:nvPicPr>
        <p:blipFill>
          <a:blip r:embed="rId2" cstate="email"/>
          <a:stretch>
            <a:fillRect/>
          </a:stretch>
        </p:blipFill>
        <p:spPr>
          <a:xfrm>
            <a:off x="533400" y="228600"/>
            <a:ext cx="685800" cy="7187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447800" y="228600"/>
            <a:ext cx="4419600" cy="6924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The MCA</a:t>
            </a:r>
          </a:p>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ithos Pro Regular" pitchFamily="82" charset="0"/>
              </a:rPr>
              <a:t>Flightline</a:t>
            </a:r>
          </a:p>
        </p:txBody>
      </p:sp>
      <p:sp>
        <p:nvSpPr>
          <p:cNvPr id="15" name="Rounded Rectangle 14"/>
          <p:cNvSpPr/>
          <p:nvPr/>
        </p:nvSpPr>
        <p:spPr>
          <a:xfrm>
            <a:off x="2209800" y="1447800"/>
            <a:ext cx="2667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45720" tIns="137160" rIns="0" bIns="0" rtlCol="0" anchor="ctr"/>
          <a:lstStyle/>
          <a:p>
            <a:r>
              <a:rPr lang="en-US" sz="2400" b="1" dirty="0" smtClean="0"/>
              <a:t>Member Moments</a:t>
            </a:r>
          </a:p>
          <a:p>
            <a:endParaRPr lang="en-US" sz="1400" dirty="0"/>
          </a:p>
        </p:txBody>
      </p:sp>
      <p:pic>
        <p:nvPicPr>
          <p:cNvPr id="33" name="Picture 32" descr="MCA Web Header.jpg"/>
          <p:cNvPicPr>
            <a:picLocks noChangeAspect="1"/>
          </p:cNvPicPr>
          <p:nvPr/>
        </p:nvPicPr>
        <p:blipFill>
          <a:blip r:embed="rId3" cstate="email"/>
          <a:srcRect/>
          <a:stretch>
            <a:fillRect/>
          </a:stretch>
        </p:blipFill>
        <p:spPr>
          <a:xfrm>
            <a:off x="4038600" y="228600"/>
            <a:ext cx="3276600" cy="731697"/>
          </a:xfrm>
          <a:prstGeom prst="rect">
            <a:avLst/>
          </a:prstGeom>
        </p:spPr>
      </p:pic>
      <p:sp>
        <p:nvSpPr>
          <p:cNvPr id="17" name="Rounded Rectangle 16"/>
          <p:cNvSpPr/>
          <p:nvPr/>
        </p:nvSpPr>
        <p:spPr>
          <a:xfrm>
            <a:off x="228600" y="8991600"/>
            <a:ext cx="7315200" cy="914400"/>
          </a:xfrm>
          <a:prstGeom prst="roundRect">
            <a:avLst>
              <a:gd name="adj" fmla="val 347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 name="TextBox 17"/>
          <p:cNvSpPr txBox="1"/>
          <p:nvPr/>
        </p:nvSpPr>
        <p:spPr>
          <a:xfrm>
            <a:off x="457200" y="9107269"/>
            <a:ext cx="5638800" cy="646331"/>
          </a:xfrm>
          <a:prstGeom prst="rect">
            <a:avLst/>
          </a:prstGeom>
          <a:noFill/>
        </p:spPr>
        <p:txBody>
          <a:bodyPr wrap="square" rtlCol="0">
            <a:spAutoFit/>
          </a:bodyPr>
          <a:lstStyle/>
          <a:p>
            <a:pPr algn="ctr"/>
            <a:r>
              <a:rPr lang="en-US" sz="1600" b="1" dirty="0" smtClean="0"/>
              <a:t>Check out the new internet home of the Music City Aviators!</a:t>
            </a:r>
          </a:p>
          <a:p>
            <a:pPr algn="ctr"/>
            <a:r>
              <a:rPr lang="en-US" sz="2000" b="1" dirty="0" smtClean="0">
                <a:hlinkClick r:id="rId4"/>
              </a:rPr>
              <a:t>www.MusicCityAviators.org</a:t>
            </a:r>
            <a:endParaRPr lang="en-US" sz="2000" b="1" dirty="0"/>
          </a:p>
        </p:txBody>
      </p:sp>
      <p:pic>
        <p:nvPicPr>
          <p:cNvPr id="19" name="Picture 2"/>
          <p:cNvPicPr>
            <a:picLocks noChangeAspect="1" noChangeArrowheads="1"/>
          </p:cNvPicPr>
          <p:nvPr/>
        </p:nvPicPr>
        <p:blipFill>
          <a:blip r:embed="rId5" cstate="email"/>
          <a:srcRect/>
          <a:stretch>
            <a:fillRect/>
          </a:stretch>
        </p:blipFill>
        <p:spPr bwMode="auto">
          <a:xfrm>
            <a:off x="6238724" y="9110662"/>
            <a:ext cx="659740" cy="609600"/>
          </a:xfrm>
          <a:prstGeom prst="rect">
            <a:avLst/>
          </a:prstGeom>
          <a:ln>
            <a:noFill/>
          </a:ln>
          <a:effectLst>
            <a:outerShdw blurRad="190500" algn="tl" rotWithShape="0">
              <a:srgbClr val="000000">
                <a:alpha val="70000"/>
              </a:srgbClr>
            </a:outerShdw>
          </a:effectLst>
        </p:spPr>
      </p:pic>
      <p:pic>
        <p:nvPicPr>
          <p:cNvPr id="20" name="Picture 3"/>
          <p:cNvPicPr>
            <a:picLocks noChangeAspect="1" noChangeArrowheads="1"/>
          </p:cNvPicPr>
          <p:nvPr/>
        </p:nvPicPr>
        <p:blipFill>
          <a:blip r:embed="rId6" cstate="email"/>
          <a:srcRect/>
          <a:stretch>
            <a:fillRect/>
          </a:stretch>
        </p:blipFill>
        <p:spPr bwMode="auto">
          <a:xfrm>
            <a:off x="6772124" y="9339262"/>
            <a:ext cx="543076" cy="490538"/>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 y="2590800"/>
            <a:ext cx="3037537" cy="2284267"/>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7971" y="2535382"/>
            <a:ext cx="3045689" cy="2284267"/>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4200" y="5867400"/>
            <a:ext cx="3073400" cy="230505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31464" y="5867400"/>
            <a:ext cx="3073400" cy="2305050"/>
          </a:xfrm>
          <a:prstGeom prst="rect">
            <a:avLst/>
          </a:prstGeom>
        </p:spPr>
      </p:pic>
    </p:spTree>
    <p:extLst>
      <p:ext uri="{BB962C8B-B14F-4D97-AF65-F5344CB8AC3E}">
        <p14:creationId xmlns:p14="http://schemas.microsoft.com/office/powerpoint/2010/main" val="2066678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152400"/>
            <a:ext cx="7315200" cy="914400"/>
          </a:xfrm>
          <a:prstGeom prst="roundRect">
            <a:avLst>
              <a:gd name="adj" fmla="val 31746"/>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4" name="Picture 3" descr="Logo.bmp"/>
          <p:cNvPicPr>
            <a:picLocks noChangeAspect="1"/>
          </p:cNvPicPr>
          <p:nvPr/>
        </p:nvPicPr>
        <p:blipFill>
          <a:blip r:embed="rId2" cstate="email"/>
          <a:stretch>
            <a:fillRect/>
          </a:stretch>
        </p:blipFill>
        <p:spPr>
          <a:xfrm>
            <a:off x="533400" y="228600"/>
            <a:ext cx="685800" cy="7187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447800" y="228600"/>
            <a:ext cx="4419600" cy="6924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The MCA</a:t>
            </a:r>
          </a:p>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ithos Pro Regular" pitchFamily="82" charset="0"/>
              </a:rPr>
              <a:t>Flightline</a:t>
            </a:r>
          </a:p>
        </p:txBody>
      </p:sp>
      <p:sp>
        <p:nvSpPr>
          <p:cNvPr id="15" name="Rounded Rectangle 14"/>
          <p:cNvSpPr/>
          <p:nvPr/>
        </p:nvSpPr>
        <p:spPr>
          <a:xfrm>
            <a:off x="2209800" y="1447800"/>
            <a:ext cx="2667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45720" tIns="137160" rIns="0" bIns="0" rtlCol="0" anchor="ctr"/>
          <a:lstStyle/>
          <a:p>
            <a:r>
              <a:rPr lang="en-US" sz="2400" b="1" dirty="0" smtClean="0"/>
              <a:t>Member Moments</a:t>
            </a:r>
          </a:p>
          <a:p>
            <a:endParaRPr lang="en-US" sz="1400" dirty="0"/>
          </a:p>
        </p:txBody>
      </p:sp>
      <p:pic>
        <p:nvPicPr>
          <p:cNvPr id="33" name="Picture 32" descr="MCA Web Header.jpg"/>
          <p:cNvPicPr>
            <a:picLocks noChangeAspect="1"/>
          </p:cNvPicPr>
          <p:nvPr/>
        </p:nvPicPr>
        <p:blipFill>
          <a:blip r:embed="rId3" cstate="email"/>
          <a:srcRect/>
          <a:stretch>
            <a:fillRect/>
          </a:stretch>
        </p:blipFill>
        <p:spPr>
          <a:xfrm>
            <a:off x="4038600" y="228600"/>
            <a:ext cx="3276600" cy="731697"/>
          </a:xfrm>
          <a:prstGeom prst="rect">
            <a:avLst/>
          </a:prstGeom>
        </p:spPr>
      </p:pic>
      <p:sp>
        <p:nvSpPr>
          <p:cNvPr id="17" name="Rounded Rectangle 16"/>
          <p:cNvSpPr/>
          <p:nvPr/>
        </p:nvSpPr>
        <p:spPr>
          <a:xfrm>
            <a:off x="228600" y="8991600"/>
            <a:ext cx="7315200" cy="914400"/>
          </a:xfrm>
          <a:prstGeom prst="roundRect">
            <a:avLst>
              <a:gd name="adj" fmla="val 347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 name="TextBox 17"/>
          <p:cNvSpPr txBox="1"/>
          <p:nvPr/>
        </p:nvSpPr>
        <p:spPr>
          <a:xfrm>
            <a:off x="457200" y="9107269"/>
            <a:ext cx="5638800" cy="646331"/>
          </a:xfrm>
          <a:prstGeom prst="rect">
            <a:avLst/>
          </a:prstGeom>
          <a:noFill/>
        </p:spPr>
        <p:txBody>
          <a:bodyPr wrap="square" rtlCol="0">
            <a:spAutoFit/>
          </a:bodyPr>
          <a:lstStyle/>
          <a:p>
            <a:pPr algn="ctr"/>
            <a:r>
              <a:rPr lang="en-US" sz="1600" b="1" dirty="0" smtClean="0"/>
              <a:t>Check out the new internet home of the Music City Aviators!</a:t>
            </a:r>
          </a:p>
          <a:p>
            <a:pPr algn="ctr"/>
            <a:r>
              <a:rPr lang="en-US" sz="2000" b="1" dirty="0" smtClean="0">
                <a:hlinkClick r:id="rId4"/>
              </a:rPr>
              <a:t>www.MusicCityAviators.org</a:t>
            </a:r>
            <a:endParaRPr lang="en-US" sz="2000" b="1" dirty="0"/>
          </a:p>
        </p:txBody>
      </p:sp>
      <p:pic>
        <p:nvPicPr>
          <p:cNvPr id="19" name="Picture 2"/>
          <p:cNvPicPr>
            <a:picLocks noChangeAspect="1" noChangeArrowheads="1"/>
          </p:cNvPicPr>
          <p:nvPr/>
        </p:nvPicPr>
        <p:blipFill>
          <a:blip r:embed="rId5" cstate="email"/>
          <a:srcRect/>
          <a:stretch>
            <a:fillRect/>
          </a:stretch>
        </p:blipFill>
        <p:spPr bwMode="auto">
          <a:xfrm>
            <a:off x="6238724" y="9110662"/>
            <a:ext cx="659740" cy="609600"/>
          </a:xfrm>
          <a:prstGeom prst="rect">
            <a:avLst/>
          </a:prstGeom>
          <a:ln>
            <a:noFill/>
          </a:ln>
          <a:effectLst>
            <a:outerShdw blurRad="190500" algn="tl" rotWithShape="0">
              <a:srgbClr val="000000">
                <a:alpha val="70000"/>
              </a:srgbClr>
            </a:outerShdw>
          </a:effectLst>
        </p:spPr>
      </p:pic>
      <p:pic>
        <p:nvPicPr>
          <p:cNvPr id="20" name="Picture 3"/>
          <p:cNvPicPr>
            <a:picLocks noChangeAspect="1" noChangeArrowheads="1"/>
          </p:cNvPicPr>
          <p:nvPr/>
        </p:nvPicPr>
        <p:blipFill>
          <a:blip r:embed="rId6" cstate="email"/>
          <a:srcRect/>
          <a:stretch>
            <a:fillRect/>
          </a:stretch>
        </p:blipFill>
        <p:spPr bwMode="auto">
          <a:xfrm>
            <a:off x="6772124" y="9339262"/>
            <a:ext cx="543076" cy="490538"/>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 y="2593857"/>
            <a:ext cx="3037537" cy="227815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7971" y="2535382"/>
            <a:ext cx="3045689" cy="2284266"/>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4200" y="5867400"/>
            <a:ext cx="3073400" cy="230505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31464" y="5867400"/>
            <a:ext cx="3073400" cy="2305050"/>
          </a:xfrm>
          <a:prstGeom prst="rect">
            <a:avLst/>
          </a:prstGeom>
        </p:spPr>
      </p:pic>
    </p:spTree>
    <p:extLst>
      <p:ext uri="{BB962C8B-B14F-4D97-AF65-F5344CB8AC3E}">
        <p14:creationId xmlns:p14="http://schemas.microsoft.com/office/powerpoint/2010/main" val="1606015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152400"/>
            <a:ext cx="7315200" cy="914400"/>
          </a:xfrm>
          <a:prstGeom prst="roundRect">
            <a:avLst>
              <a:gd name="adj" fmla="val 31746"/>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4" name="Picture 3" descr="Logo.bmp"/>
          <p:cNvPicPr>
            <a:picLocks noChangeAspect="1"/>
          </p:cNvPicPr>
          <p:nvPr/>
        </p:nvPicPr>
        <p:blipFill>
          <a:blip r:embed="rId2" cstate="email"/>
          <a:stretch>
            <a:fillRect/>
          </a:stretch>
        </p:blipFill>
        <p:spPr>
          <a:xfrm>
            <a:off x="533400" y="228600"/>
            <a:ext cx="685800" cy="7187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447800" y="228600"/>
            <a:ext cx="4419600" cy="6924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The MCA</a:t>
            </a:r>
          </a:p>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ithos Pro Regular" pitchFamily="82" charset="0"/>
              </a:rPr>
              <a:t>Flightline</a:t>
            </a:r>
          </a:p>
        </p:txBody>
      </p:sp>
      <p:sp>
        <p:nvSpPr>
          <p:cNvPr id="15" name="Rounded Rectangle 14"/>
          <p:cNvSpPr/>
          <p:nvPr/>
        </p:nvSpPr>
        <p:spPr>
          <a:xfrm>
            <a:off x="2209800" y="1447800"/>
            <a:ext cx="2667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45720" tIns="137160" rIns="0" bIns="0" rtlCol="0" anchor="ctr"/>
          <a:lstStyle/>
          <a:p>
            <a:r>
              <a:rPr lang="en-US" sz="2400" b="1" dirty="0" smtClean="0"/>
              <a:t>Member Moments</a:t>
            </a:r>
          </a:p>
          <a:p>
            <a:endParaRPr lang="en-US" sz="1400" dirty="0"/>
          </a:p>
        </p:txBody>
      </p:sp>
      <p:pic>
        <p:nvPicPr>
          <p:cNvPr id="33" name="Picture 32" descr="MCA Web Header.jpg"/>
          <p:cNvPicPr>
            <a:picLocks noChangeAspect="1"/>
          </p:cNvPicPr>
          <p:nvPr/>
        </p:nvPicPr>
        <p:blipFill>
          <a:blip r:embed="rId3" cstate="email"/>
          <a:srcRect/>
          <a:stretch>
            <a:fillRect/>
          </a:stretch>
        </p:blipFill>
        <p:spPr>
          <a:xfrm>
            <a:off x="4038600" y="228600"/>
            <a:ext cx="3276600" cy="731697"/>
          </a:xfrm>
          <a:prstGeom prst="rect">
            <a:avLst/>
          </a:prstGeom>
        </p:spPr>
      </p:pic>
      <p:sp>
        <p:nvSpPr>
          <p:cNvPr id="17" name="Rounded Rectangle 16"/>
          <p:cNvSpPr/>
          <p:nvPr/>
        </p:nvSpPr>
        <p:spPr>
          <a:xfrm>
            <a:off x="228600" y="8991600"/>
            <a:ext cx="7315200" cy="914400"/>
          </a:xfrm>
          <a:prstGeom prst="roundRect">
            <a:avLst>
              <a:gd name="adj" fmla="val 347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 name="TextBox 17"/>
          <p:cNvSpPr txBox="1"/>
          <p:nvPr/>
        </p:nvSpPr>
        <p:spPr>
          <a:xfrm>
            <a:off x="457200" y="9107269"/>
            <a:ext cx="5638800" cy="646331"/>
          </a:xfrm>
          <a:prstGeom prst="rect">
            <a:avLst/>
          </a:prstGeom>
          <a:noFill/>
        </p:spPr>
        <p:txBody>
          <a:bodyPr wrap="square" rtlCol="0">
            <a:spAutoFit/>
          </a:bodyPr>
          <a:lstStyle/>
          <a:p>
            <a:pPr algn="ctr"/>
            <a:r>
              <a:rPr lang="en-US" sz="1600" b="1" dirty="0" smtClean="0"/>
              <a:t>Check out the new internet home of the Music City Aviators!</a:t>
            </a:r>
          </a:p>
          <a:p>
            <a:pPr algn="ctr"/>
            <a:r>
              <a:rPr lang="en-US" sz="2000" b="1" dirty="0" smtClean="0">
                <a:hlinkClick r:id="rId4"/>
              </a:rPr>
              <a:t>www.MusicCityAviators.org</a:t>
            </a:r>
            <a:endParaRPr lang="en-US" sz="2000" b="1" dirty="0"/>
          </a:p>
        </p:txBody>
      </p:sp>
      <p:pic>
        <p:nvPicPr>
          <p:cNvPr id="19" name="Picture 2"/>
          <p:cNvPicPr>
            <a:picLocks noChangeAspect="1" noChangeArrowheads="1"/>
          </p:cNvPicPr>
          <p:nvPr/>
        </p:nvPicPr>
        <p:blipFill>
          <a:blip r:embed="rId5" cstate="email"/>
          <a:srcRect/>
          <a:stretch>
            <a:fillRect/>
          </a:stretch>
        </p:blipFill>
        <p:spPr bwMode="auto">
          <a:xfrm>
            <a:off x="6238724" y="9110662"/>
            <a:ext cx="659740" cy="609600"/>
          </a:xfrm>
          <a:prstGeom prst="rect">
            <a:avLst/>
          </a:prstGeom>
          <a:ln>
            <a:noFill/>
          </a:ln>
          <a:effectLst>
            <a:outerShdw blurRad="190500" algn="tl" rotWithShape="0">
              <a:srgbClr val="000000">
                <a:alpha val="70000"/>
              </a:srgbClr>
            </a:outerShdw>
          </a:effectLst>
        </p:spPr>
      </p:pic>
      <p:pic>
        <p:nvPicPr>
          <p:cNvPr id="20" name="Picture 3"/>
          <p:cNvPicPr>
            <a:picLocks noChangeAspect="1" noChangeArrowheads="1"/>
          </p:cNvPicPr>
          <p:nvPr/>
        </p:nvPicPr>
        <p:blipFill>
          <a:blip r:embed="rId6" cstate="email"/>
          <a:srcRect/>
          <a:stretch>
            <a:fillRect/>
          </a:stretch>
        </p:blipFill>
        <p:spPr bwMode="auto">
          <a:xfrm>
            <a:off x="6772124" y="9339262"/>
            <a:ext cx="543076" cy="490538"/>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7500" y="2593857"/>
            <a:ext cx="2121736" cy="227815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7971" y="2662680"/>
            <a:ext cx="3045689" cy="2029669"/>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4200" y="5867400"/>
            <a:ext cx="3073400" cy="230505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31464" y="5867400"/>
            <a:ext cx="3073400" cy="2305050"/>
          </a:xfrm>
          <a:prstGeom prst="rect">
            <a:avLst/>
          </a:prstGeom>
        </p:spPr>
      </p:pic>
    </p:spTree>
    <p:extLst>
      <p:ext uri="{BB962C8B-B14F-4D97-AF65-F5344CB8AC3E}">
        <p14:creationId xmlns:p14="http://schemas.microsoft.com/office/powerpoint/2010/main" val="1269962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152400"/>
            <a:ext cx="7315200" cy="914400"/>
          </a:xfrm>
          <a:prstGeom prst="roundRect">
            <a:avLst>
              <a:gd name="adj" fmla="val 31746"/>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4" name="Picture 3" descr="Logo.bmp"/>
          <p:cNvPicPr>
            <a:picLocks noChangeAspect="1"/>
          </p:cNvPicPr>
          <p:nvPr/>
        </p:nvPicPr>
        <p:blipFill>
          <a:blip r:embed="rId2" cstate="email"/>
          <a:stretch>
            <a:fillRect/>
          </a:stretch>
        </p:blipFill>
        <p:spPr>
          <a:xfrm>
            <a:off x="533400" y="228600"/>
            <a:ext cx="685800" cy="7187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447800" y="228600"/>
            <a:ext cx="4419600" cy="6924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The MCA</a:t>
            </a:r>
          </a:p>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ithos Pro Regular" pitchFamily="82" charset="0"/>
              </a:rPr>
              <a:t>Flightline</a:t>
            </a:r>
          </a:p>
        </p:txBody>
      </p:sp>
      <p:sp>
        <p:nvSpPr>
          <p:cNvPr id="15" name="Rounded Rectangle 14"/>
          <p:cNvSpPr/>
          <p:nvPr/>
        </p:nvSpPr>
        <p:spPr>
          <a:xfrm>
            <a:off x="2209800" y="1447800"/>
            <a:ext cx="2667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45720" tIns="137160" rIns="0" bIns="0" rtlCol="0" anchor="ctr"/>
          <a:lstStyle/>
          <a:p>
            <a:r>
              <a:rPr lang="en-US" sz="2400" b="1" dirty="0" smtClean="0"/>
              <a:t>Member Moments</a:t>
            </a:r>
          </a:p>
          <a:p>
            <a:endParaRPr lang="en-US" sz="1400" dirty="0"/>
          </a:p>
        </p:txBody>
      </p:sp>
      <p:pic>
        <p:nvPicPr>
          <p:cNvPr id="33" name="Picture 32" descr="MCA Web Header.jpg"/>
          <p:cNvPicPr>
            <a:picLocks noChangeAspect="1"/>
          </p:cNvPicPr>
          <p:nvPr/>
        </p:nvPicPr>
        <p:blipFill>
          <a:blip r:embed="rId3" cstate="email"/>
          <a:srcRect/>
          <a:stretch>
            <a:fillRect/>
          </a:stretch>
        </p:blipFill>
        <p:spPr>
          <a:xfrm>
            <a:off x="4038600" y="228600"/>
            <a:ext cx="3276600" cy="731697"/>
          </a:xfrm>
          <a:prstGeom prst="rect">
            <a:avLst/>
          </a:prstGeom>
        </p:spPr>
      </p:pic>
      <p:sp>
        <p:nvSpPr>
          <p:cNvPr id="17" name="Rounded Rectangle 16"/>
          <p:cNvSpPr/>
          <p:nvPr/>
        </p:nvSpPr>
        <p:spPr>
          <a:xfrm>
            <a:off x="228600" y="8991600"/>
            <a:ext cx="7315200" cy="914400"/>
          </a:xfrm>
          <a:prstGeom prst="roundRect">
            <a:avLst>
              <a:gd name="adj" fmla="val 347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 name="TextBox 17"/>
          <p:cNvSpPr txBox="1"/>
          <p:nvPr/>
        </p:nvSpPr>
        <p:spPr>
          <a:xfrm>
            <a:off x="457200" y="9107269"/>
            <a:ext cx="5638800" cy="646331"/>
          </a:xfrm>
          <a:prstGeom prst="rect">
            <a:avLst/>
          </a:prstGeom>
          <a:noFill/>
        </p:spPr>
        <p:txBody>
          <a:bodyPr wrap="square" rtlCol="0">
            <a:spAutoFit/>
          </a:bodyPr>
          <a:lstStyle/>
          <a:p>
            <a:pPr algn="ctr"/>
            <a:r>
              <a:rPr lang="en-US" sz="1600" b="1" dirty="0" smtClean="0"/>
              <a:t>Check out the new internet home of the Music City Aviators!</a:t>
            </a:r>
          </a:p>
          <a:p>
            <a:pPr algn="ctr"/>
            <a:r>
              <a:rPr lang="en-US" sz="2000" b="1" dirty="0" smtClean="0">
                <a:hlinkClick r:id="rId4"/>
              </a:rPr>
              <a:t>www.MusicCityAviators.org</a:t>
            </a:r>
            <a:endParaRPr lang="en-US" sz="2000" b="1" dirty="0"/>
          </a:p>
        </p:txBody>
      </p:sp>
      <p:pic>
        <p:nvPicPr>
          <p:cNvPr id="19" name="Picture 2"/>
          <p:cNvPicPr>
            <a:picLocks noChangeAspect="1" noChangeArrowheads="1"/>
          </p:cNvPicPr>
          <p:nvPr/>
        </p:nvPicPr>
        <p:blipFill>
          <a:blip r:embed="rId5" cstate="email"/>
          <a:srcRect/>
          <a:stretch>
            <a:fillRect/>
          </a:stretch>
        </p:blipFill>
        <p:spPr bwMode="auto">
          <a:xfrm>
            <a:off x="6238724" y="9110662"/>
            <a:ext cx="659740" cy="609600"/>
          </a:xfrm>
          <a:prstGeom prst="rect">
            <a:avLst/>
          </a:prstGeom>
          <a:ln>
            <a:noFill/>
          </a:ln>
          <a:effectLst>
            <a:outerShdw blurRad="190500" algn="tl" rotWithShape="0">
              <a:srgbClr val="000000">
                <a:alpha val="70000"/>
              </a:srgbClr>
            </a:outerShdw>
          </a:effectLst>
        </p:spPr>
      </p:pic>
      <p:pic>
        <p:nvPicPr>
          <p:cNvPr id="20" name="Picture 3"/>
          <p:cNvPicPr>
            <a:picLocks noChangeAspect="1" noChangeArrowheads="1"/>
          </p:cNvPicPr>
          <p:nvPr/>
        </p:nvPicPr>
        <p:blipFill>
          <a:blip r:embed="rId6" cstate="email"/>
          <a:srcRect/>
          <a:stretch>
            <a:fillRect/>
          </a:stretch>
        </p:blipFill>
        <p:spPr bwMode="auto">
          <a:xfrm>
            <a:off x="6772124" y="9339262"/>
            <a:ext cx="543076" cy="490538"/>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327" y="2542309"/>
            <a:ext cx="3045689" cy="228426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7971" y="2535382"/>
            <a:ext cx="3045689" cy="2284267"/>
          </a:xfrm>
          <a:prstGeom prst="rect">
            <a:avLst/>
          </a:prstGeom>
        </p:spPr>
      </p:pic>
      <p:sp>
        <p:nvSpPr>
          <p:cNvPr id="2" name="TextBox 1"/>
          <p:cNvSpPr txBox="1"/>
          <p:nvPr/>
        </p:nvSpPr>
        <p:spPr>
          <a:xfrm>
            <a:off x="685800" y="5943600"/>
            <a:ext cx="6357861" cy="646331"/>
          </a:xfrm>
          <a:prstGeom prst="rect">
            <a:avLst/>
          </a:prstGeom>
          <a:noFill/>
        </p:spPr>
        <p:txBody>
          <a:bodyPr wrap="square" rtlCol="0">
            <a:spAutoFit/>
          </a:bodyPr>
          <a:lstStyle/>
          <a:p>
            <a:r>
              <a:rPr lang="en-US" dirty="0" smtClean="0"/>
              <a:t>If you have photos you would like to see in our Newsletter, please</a:t>
            </a:r>
          </a:p>
          <a:p>
            <a:r>
              <a:rPr lang="en-US" dirty="0" smtClean="0"/>
              <a:t>Email them to </a:t>
            </a:r>
            <a:r>
              <a:rPr lang="en-US" dirty="0" smtClean="0">
                <a:hlinkClick r:id="rId9"/>
              </a:rPr>
              <a:t>cwaterston@comcast.net</a:t>
            </a:r>
            <a:r>
              <a:rPr lang="en-US" dirty="0" smtClean="0"/>
              <a:t>.  Thank you.</a:t>
            </a:r>
            <a:endParaRPr lang="en-US" dirty="0"/>
          </a:p>
        </p:txBody>
      </p:sp>
    </p:spTree>
    <p:extLst>
      <p:ext uri="{BB962C8B-B14F-4D97-AF65-F5344CB8AC3E}">
        <p14:creationId xmlns:p14="http://schemas.microsoft.com/office/powerpoint/2010/main" val="3060800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4711</TotalTime>
  <Words>1162</Words>
  <Application>Microsoft Office PowerPoint</Application>
  <PresentationFormat>Custom</PresentationFormat>
  <Paragraphs>149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Schneider Electric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Charles Waterston</cp:lastModifiedBy>
  <cp:revision>229</cp:revision>
  <dcterms:created xsi:type="dcterms:W3CDTF">2014-11-14T15:19:38Z</dcterms:created>
  <dcterms:modified xsi:type="dcterms:W3CDTF">2018-06-21T19:28:22Z</dcterms:modified>
</cp:coreProperties>
</file>